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57" r:id="rId4"/>
    <p:sldId id="258" r:id="rId5"/>
    <p:sldId id="262" r:id="rId6"/>
    <p:sldId id="261" r:id="rId7"/>
    <p:sldId id="260" r:id="rId8"/>
    <p:sldId id="263" r:id="rId9"/>
    <p:sldId id="272" r:id="rId10"/>
    <p:sldId id="268" r:id="rId11"/>
    <p:sldId id="269" r:id="rId12"/>
    <p:sldId id="270" r:id="rId13"/>
    <p:sldId id="264" r:id="rId14"/>
    <p:sldId id="265" r:id="rId15"/>
    <p:sldId id="266" r:id="rId16"/>
    <p:sldId id="271" r:id="rId17"/>
    <p:sldId id="267"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CC0E5"/>
    <a:srgbClr val="319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6"/>
    <p:restoredTop sz="77007"/>
  </p:normalViewPr>
  <p:slideViewPr>
    <p:cSldViewPr snapToObjects="1" showGuides="1">
      <p:cViewPr varScale="1">
        <p:scale>
          <a:sx n="84" d="100"/>
          <a:sy n="84" d="100"/>
        </p:scale>
        <p:origin x="208" y="3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BBC5-0C34-6F45-BDBE-718417B5558F}" type="datetimeFigureOut">
              <a:rPr lang="en-US" smtClean="0"/>
              <a:t>2/27/20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B1632-85F0-E447-8C76-3703ECA43E14}" type="slidenum">
              <a:rPr lang="en-US" smtClean="0"/>
              <a:t>‹#›</a:t>
            </a:fld>
            <a:endParaRPr lang="en-US"/>
          </a:p>
        </p:txBody>
      </p:sp>
    </p:spTree>
    <p:extLst>
      <p:ext uri="{BB962C8B-B14F-4D97-AF65-F5344CB8AC3E}">
        <p14:creationId xmlns:p14="http://schemas.microsoft.com/office/powerpoint/2010/main" val="2447698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B1632-85F0-E447-8C76-3703ECA43E14}" type="slidenum">
              <a:rPr lang="en-US" smtClean="0"/>
              <a:t>1</a:t>
            </a:fld>
            <a:endParaRPr lang="en-US"/>
          </a:p>
        </p:txBody>
      </p:sp>
    </p:spTree>
    <p:extLst>
      <p:ext uri="{BB962C8B-B14F-4D97-AF65-F5344CB8AC3E}">
        <p14:creationId xmlns:p14="http://schemas.microsoft.com/office/powerpoint/2010/main" val="108404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10</a:t>
            </a:fld>
            <a:endParaRPr lang="en-US"/>
          </a:p>
        </p:txBody>
      </p:sp>
    </p:spTree>
    <p:extLst>
      <p:ext uri="{BB962C8B-B14F-4D97-AF65-F5344CB8AC3E}">
        <p14:creationId xmlns:p14="http://schemas.microsoft.com/office/powerpoint/2010/main" val="40061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11</a:t>
            </a:fld>
            <a:endParaRPr lang="en-US"/>
          </a:p>
        </p:txBody>
      </p:sp>
    </p:spTree>
    <p:extLst>
      <p:ext uri="{BB962C8B-B14F-4D97-AF65-F5344CB8AC3E}">
        <p14:creationId xmlns:p14="http://schemas.microsoft.com/office/powerpoint/2010/main" val="3016455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two weeks after the reporting on the Iowa Caucus has died down and the model captures that change in activity.</a:t>
            </a:r>
          </a:p>
        </p:txBody>
      </p:sp>
      <p:sp>
        <p:nvSpPr>
          <p:cNvPr id="4" name="Slide Number Placeholder 3"/>
          <p:cNvSpPr>
            <a:spLocks noGrp="1"/>
          </p:cNvSpPr>
          <p:nvPr>
            <p:ph type="sldNum" sz="quarter" idx="5"/>
          </p:nvPr>
        </p:nvSpPr>
        <p:spPr/>
        <p:txBody>
          <a:bodyPr/>
          <a:lstStyle/>
          <a:p>
            <a:fld id="{A24B1632-85F0-E447-8C76-3703ECA43E14}" type="slidenum">
              <a:rPr lang="en-US" smtClean="0"/>
              <a:t>12</a:t>
            </a:fld>
            <a:endParaRPr lang="en-US"/>
          </a:p>
        </p:txBody>
      </p:sp>
    </p:spTree>
    <p:extLst>
      <p:ext uri="{BB962C8B-B14F-4D97-AF65-F5344CB8AC3E}">
        <p14:creationId xmlns:p14="http://schemas.microsoft.com/office/powerpoint/2010/main" val="3303718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13</a:t>
            </a:fld>
            <a:endParaRPr lang="en-US"/>
          </a:p>
        </p:txBody>
      </p:sp>
    </p:spTree>
    <p:extLst>
      <p:ext uri="{BB962C8B-B14F-4D97-AF65-F5344CB8AC3E}">
        <p14:creationId xmlns:p14="http://schemas.microsoft.com/office/powerpoint/2010/main" val="3731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14</a:t>
            </a:fld>
            <a:endParaRPr lang="en-US"/>
          </a:p>
        </p:txBody>
      </p:sp>
    </p:spTree>
    <p:extLst>
      <p:ext uri="{BB962C8B-B14F-4D97-AF65-F5344CB8AC3E}">
        <p14:creationId xmlns:p14="http://schemas.microsoft.com/office/powerpoint/2010/main" val="2610731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15</a:t>
            </a:fld>
            <a:endParaRPr lang="en-US"/>
          </a:p>
        </p:txBody>
      </p:sp>
    </p:spTree>
    <p:extLst>
      <p:ext uri="{BB962C8B-B14F-4D97-AF65-F5344CB8AC3E}">
        <p14:creationId xmlns:p14="http://schemas.microsoft.com/office/powerpoint/2010/main" val="2074923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16</a:t>
            </a:fld>
            <a:endParaRPr lang="en-US"/>
          </a:p>
        </p:txBody>
      </p:sp>
    </p:spTree>
    <p:extLst>
      <p:ext uri="{BB962C8B-B14F-4D97-AF65-F5344CB8AC3E}">
        <p14:creationId xmlns:p14="http://schemas.microsoft.com/office/powerpoint/2010/main" val="30333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17</a:t>
            </a:fld>
            <a:endParaRPr lang="en-US"/>
          </a:p>
        </p:txBody>
      </p:sp>
    </p:spTree>
    <p:extLst>
      <p:ext uri="{BB962C8B-B14F-4D97-AF65-F5344CB8AC3E}">
        <p14:creationId xmlns:p14="http://schemas.microsoft.com/office/powerpoint/2010/main" val="391168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18</a:t>
            </a:fld>
            <a:endParaRPr lang="en-US"/>
          </a:p>
        </p:txBody>
      </p:sp>
    </p:spTree>
    <p:extLst>
      <p:ext uri="{BB962C8B-B14F-4D97-AF65-F5344CB8AC3E}">
        <p14:creationId xmlns:p14="http://schemas.microsoft.com/office/powerpoint/2010/main" val="1597742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19</a:t>
            </a:fld>
            <a:endParaRPr lang="en-US"/>
          </a:p>
        </p:txBody>
      </p:sp>
    </p:spTree>
    <p:extLst>
      <p:ext uri="{BB962C8B-B14F-4D97-AF65-F5344CB8AC3E}">
        <p14:creationId xmlns:p14="http://schemas.microsoft.com/office/powerpoint/2010/main" val="2094181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We live in a culture that is hyper focused on media.</a:t>
            </a:r>
          </a:p>
          <a:p>
            <a:pPr marL="171450" indent="-171450">
              <a:buFont typeface="Wingdings" pitchFamily="2" charset="2"/>
              <a:buChar char="Ø"/>
            </a:pPr>
            <a:endParaRPr lang="en-US" dirty="0"/>
          </a:p>
          <a:p>
            <a:pPr marL="171450" indent="-171450">
              <a:buFont typeface="Wingdings" pitchFamily="2" charset="2"/>
              <a:buChar char="Ø"/>
            </a:pPr>
            <a:r>
              <a:rPr lang="en-US" dirty="0"/>
              <a:t>We all have social media accounts.  The President regularly communicates through social media.  And now even the Queen of England is hiring a social media manager.</a:t>
            </a:r>
          </a:p>
          <a:p>
            <a:pPr marL="171450" indent="-171450">
              <a:buFont typeface="Wingdings" pitchFamily="2" charset="2"/>
              <a:buChar char="Ø"/>
            </a:pPr>
            <a:endParaRPr lang="en-US" dirty="0"/>
          </a:p>
          <a:p>
            <a:pPr marL="171450" indent="-171450">
              <a:buFont typeface="Wingdings" pitchFamily="2" charset="2"/>
              <a:buChar char="Ø"/>
            </a:pPr>
            <a:r>
              <a:rPr lang="en-US" dirty="0"/>
              <a:t>We also know that online companies have been using NLP and sentiment analysis to monitor user’s activity for years.  </a:t>
            </a:r>
          </a:p>
          <a:p>
            <a:pPr marL="171450" indent="-171450">
              <a:buFont typeface="Wingdings" pitchFamily="2" charset="2"/>
              <a:buChar char="Ø"/>
            </a:pPr>
            <a:endParaRPr lang="en-US" dirty="0"/>
          </a:p>
          <a:p>
            <a:pPr marL="171450" indent="-171450">
              <a:buFont typeface="Wingdings" pitchFamily="2" charset="2"/>
              <a:buChar char="Ø"/>
            </a:pPr>
            <a:r>
              <a:rPr lang="en-US" dirty="0"/>
              <a:t>I wondered if maybe the media focused public could use the same tools to track media content.</a:t>
            </a:r>
          </a:p>
          <a:p>
            <a:pPr marL="171450" indent="-171450">
              <a:buFont typeface="Wingdings" pitchFamily="2" charset="2"/>
              <a:buChar char="Ø"/>
            </a:pPr>
            <a:endParaRPr lang="en-US" dirty="0"/>
          </a:p>
          <a:p>
            <a:pPr marL="171450" indent="-171450">
              <a:buFont typeface="Wingdings" pitchFamily="2" charset="2"/>
              <a:buChar char="Ø"/>
            </a:pPr>
            <a:r>
              <a:rPr lang="en-US" dirty="0"/>
              <a:t>I chose to analyze the reporting on the candidates in the presidential primary.</a:t>
            </a:r>
          </a:p>
        </p:txBody>
      </p:sp>
      <p:sp>
        <p:nvSpPr>
          <p:cNvPr id="4" name="Slide Number Placeholder 3"/>
          <p:cNvSpPr>
            <a:spLocks noGrp="1"/>
          </p:cNvSpPr>
          <p:nvPr>
            <p:ph type="sldNum" sz="quarter" idx="5"/>
          </p:nvPr>
        </p:nvSpPr>
        <p:spPr/>
        <p:txBody>
          <a:bodyPr/>
          <a:lstStyle/>
          <a:p>
            <a:fld id="{A24B1632-85F0-E447-8C76-3703ECA43E14}" type="slidenum">
              <a:rPr lang="en-US" smtClean="0"/>
              <a:t>2</a:t>
            </a:fld>
            <a:endParaRPr lang="en-US"/>
          </a:p>
        </p:txBody>
      </p:sp>
    </p:spTree>
    <p:extLst>
      <p:ext uri="{BB962C8B-B14F-4D97-AF65-F5344CB8AC3E}">
        <p14:creationId xmlns:p14="http://schemas.microsoft.com/office/powerpoint/2010/main" val="1063871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20</a:t>
            </a:fld>
            <a:endParaRPr lang="en-US"/>
          </a:p>
        </p:txBody>
      </p:sp>
    </p:spTree>
    <p:extLst>
      <p:ext uri="{BB962C8B-B14F-4D97-AF65-F5344CB8AC3E}">
        <p14:creationId xmlns:p14="http://schemas.microsoft.com/office/powerpoint/2010/main" val="174564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do all this with unsupervised learning learning?</a:t>
            </a:r>
          </a:p>
        </p:txBody>
      </p:sp>
      <p:sp>
        <p:nvSpPr>
          <p:cNvPr id="4" name="Slide Number Placeholder 3"/>
          <p:cNvSpPr>
            <a:spLocks noGrp="1"/>
          </p:cNvSpPr>
          <p:nvPr>
            <p:ph type="sldNum" sz="quarter" idx="5"/>
          </p:nvPr>
        </p:nvSpPr>
        <p:spPr/>
        <p:txBody>
          <a:bodyPr/>
          <a:lstStyle/>
          <a:p>
            <a:fld id="{A24B1632-85F0-E447-8C76-3703ECA43E14}" type="slidenum">
              <a:rPr lang="en-US" smtClean="0"/>
              <a:t>3</a:t>
            </a:fld>
            <a:endParaRPr lang="en-US"/>
          </a:p>
        </p:txBody>
      </p:sp>
    </p:spTree>
    <p:extLst>
      <p:ext uri="{BB962C8B-B14F-4D97-AF65-F5344CB8AC3E}">
        <p14:creationId xmlns:p14="http://schemas.microsoft.com/office/powerpoint/2010/main" val="268465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dirty="0"/>
              <a:t>Microsoft Azure News Search API provided links.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dirty="0"/>
          </a:p>
          <a:p>
            <a:pPr marL="171450" indent="-171450">
              <a:buFont typeface="Wingdings" pitchFamily="2" charset="2"/>
              <a:buChar char="Ø"/>
            </a:pPr>
            <a:r>
              <a:rPr lang="en-US" dirty="0"/>
              <a:t>Scraped 3,800 Articles directly from publishers’ web sites.  </a:t>
            </a:r>
          </a:p>
          <a:p>
            <a:pPr marL="171450" indent="-171450">
              <a:buFont typeface="Wingdings" pitchFamily="2" charset="2"/>
              <a:buChar char="Ø"/>
            </a:pPr>
            <a:endParaRPr lang="en-US" dirty="0"/>
          </a:p>
          <a:p>
            <a:pPr marL="171450" indent="-171450">
              <a:buFont typeface="Wingdings" pitchFamily="2" charset="2"/>
              <a:buChar char="Ø"/>
            </a:pPr>
            <a:r>
              <a:rPr lang="en-US" dirty="0"/>
              <a:t>Clean corpus was 2.8M Words for 7 weeks worth of articles.</a:t>
            </a:r>
          </a:p>
          <a:p>
            <a:pPr marL="171450" indent="-171450">
              <a:buFont typeface="Wingdings" pitchFamily="2" charset="2"/>
              <a:buChar char="Ø"/>
            </a:pPr>
            <a:endParaRPr lang="en-US" dirty="0"/>
          </a:p>
          <a:p>
            <a:pPr marL="171450" indent="-171450">
              <a:buFont typeface="Wingdings" pitchFamily="2" charset="2"/>
              <a:buChar char="Ø"/>
            </a:pPr>
            <a:r>
              <a:rPr lang="en-US" dirty="0"/>
              <a:t>Finding the right filters for the corpus was one of the more time-consuming parts of this project.</a:t>
            </a:r>
          </a:p>
        </p:txBody>
      </p:sp>
      <p:sp>
        <p:nvSpPr>
          <p:cNvPr id="4" name="Slide Number Placeholder 3"/>
          <p:cNvSpPr>
            <a:spLocks noGrp="1"/>
          </p:cNvSpPr>
          <p:nvPr>
            <p:ph type="sldNum" sz="quarter" idx="5"/>
          </p:nvPr>
        </p:nvSpPr>
        <p:spPr/>
        <p:txBody>
          <a:bodyPr/>
          <a:lstStyle/>
          <a:p>
            <a:fld id="{A24B1632-85F0-E447-8C76-3703ECA43E14}" type="slidenum">
              <a:rPr lang="en-US" smtClean="0"/>
              <a:t>4</a:t>
            </a:fld>
            <a:endParaRPr lang="en-US"/>
          </a:p>
        </p:txBody>
      </p:sp>
    </p:spTree>
    <p:extLst>
      <p:ext uri="{BB962C8B-B14F-4D97-AF65-F5344CB8AC3E}">
        <p14:creationId xmlns:p14="http://schemas.microsoft.com/office/powerpoint/2010/main" val="178463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Used 2 different vectorizers: </a:t>
            </a:r>
            <a:r>
              <a:rPr lang="en-US" dirty="0" err="1"/>
              <a:t>CountVectorizer</a:t>
            </a:r>
            <a:r>
              <a:rPr lang="en-US" dirty="0"/>
              <a:t>, TF-IDF</a:t>
            </a:r>
          </a:p>
          <a:p>
            <a:pPr marL="171450" indent="-171450">
              <a:buFont typeface="Wingdings" pitchFamily="2" charset="2"/>
              <a:buChar char="Ø"/>
            </a:pPr>
            <a:endParaRPr lang="en-US" dirty="0"/>
          </a:p>
          <a:p>
            <a:pPr marL="171450" indent="-171450">
              <a:buFont typeface="Wingdings" pitchFamily="2" charset="2"/>
              <a:buChar char="Ø"/>
            </a:pPr>
            <a:r>
              <a:rPr lang="en-US" dirty="0"/>
              <a:t>All three techniques generated similar topics but the LDA were the most distinct</a:t>
            </a:r>
          </a:p>
        </p:txBody>
      </p:sp>
      <p:sp>
        <p:nvSpPr>
          <p:cNvPr id="4" name="Slide Number Placeholder 3"/>
          <p:cNvSpPr>
            <a:spLocks noGrp="1"/>
          </p:cNvSpPr>
          <p:nvPr>
            <p:ph type="sldNum" sz="quarter" idx="5"/>
          </p:nvPr>
        </p:nvSpPr>
        <p:spPr/>
        <p:txBody>
          <a:bodyPr/>
          <a:lstStyle/>
          <a:p>
            <a:fld id="{A24B1632-85F0-E447-8C76-3703ECA43E14}" type="slidenum">
              <a:rPr lang="en-US" smtClean="0"/>
              <a:t>5</a:t>
            </a:fld>
            <a:endParaRPr lang="en-US"/>
          </a:p>
        </p:txBody>
      </p:sp>
    </p:spTree>
    <p:extLst>
      <p:ext uri="{BB962C8B-B14F-4D97-AF65-F5344CB8AC3E}">
        <p14:creationId xmlns:p14="http://schemas.microsoft.com/office/powerpoint/2010/main" val="15058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 radar plot.</a:t>
            </a:r>
          </a:p>
          <a:p>
            <a:endParaRPr lang="en-US" dirty="0"/>
          </a:p>
          <a:p>
            <a:r>
              <a:rPr lang="en-US" dirty="0"/>
              <a:t>Distance from the center is the importance of that topic.</a:t>
            </a:r>
          </a:p>
          <a:p>
            <a:endParaRPr lang="en-US" dirty="0"/>
          </a:p>
          <a:p>
            <a:r>
              <a:rPr lang="en-US" dirty="0"/>
              <a:t>While the search terms were the candidate names the topic modeling identified relevant topics other than the candidates.</a:t>
            </a:r>
          </a:p>
        </p:txBody>
      </p:sp>
      <p:sp>
        <p:nvSpPr>
          <p:cNvPr id="4" name="Slide Number Placeholder 3"/>
          <p:cNvSpPr>
            <a:spLocks noGrp="1"/>
          </p:cNvSpPr>
          <p:nvPr>
            <p:ph type="sldNum" sz="quarter" idx="5"/>
          </p:nvPr>
        </p:nvSpPr>
        <p:spPr/>
        <p:txBody>
          <a:bodyPr/>
          <a:lstStyle/>
          <a:p>
            <a:fld id="{A24B1632-85F0-E447-8C76-3703ECA43E14}" type="slidenum">
              <a:rPr lang="en-US" smtClean="0"/>
              <a:t>6</a:t>
            </a:fld>
            <a:endParaRPr lang="en-US"/>
          </a:p>
        </p:txBody>
      </p:sp>
    </p:spTree>
    <p:extLst>
      <p:ext uri="{BB962C8B-B14F-4D97-AF65-F5344CB8AC3E}">
        <p14:creationId xmlns:p14="http://schemas.microsoft.com/office/powerpoint/2010/main" val="40336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TextBlob</a:t>
            </a:r>
            <a:r>
              <a:rPr lang="en-US" dirty="0"/>
              <a:t> for sentiment </a:t>
            </a:r>
            <a:r>
              <a:rPr lang="en-US" dirty="0" err="1"/>
              <a:t>analaysis</a:t>
            </a:r>
            <a:r>
              <a:rPr lang="en-US" dirty="0"/>
              <a:t>.</a:t>
            </a:r>
          </a:p>
          <a:p>
            <a:endParaRPr lang="en-US" dirty="0"/>
          </a:p>
          <a:p>
            <a:r>
              <a:rPr lang="en-US" dirty="0"/>
              <a:t>Subjectivity is fairly consistent but still somewhat subjective for the news.</a:t>
            </a:r>
          </a:p>
          <a:p>
            <a:endParaRPr lang="en-US" dirty="0"/>
          </a:p>
          <a:p>
            <a:r>
              <a:rPr lang="en-US" dirty="0"/>
              <a:t>Polarity ranges from -1 to 1 and reporting is more polarizing for some topics.</a:t>
            </a:r>
          </a:p>
          <a:p>
            <a:endParaRPr lang="en-US" dirty="0"/>
          </a:p>
          <a:p>
            <a:r>
              <a:rPr lang="en-US" dirty="0"/>
              <a:t>These are average scores for the whole corpus.  There were some outliers but the both positive and negative but the distribution was closely clustered around the average.</a:t>
            </a:r>
          </a:p>
        </p:txBody>
      </p:sp>
      <p:sp>
        <p:nvSpPr>
          <p:cNvPr id="4" name="Slide Number Placeholder 3"/>
          <p:cNvSpPr>
            <a:spLocks noGrp="1"/>
          </p:cNvSpPr>
          <p:nvPr>
            <p:ph type="sldNum" sz="quarter" idx="5"/>
          </p:nvPr>
        </p:nvSpPr>
        <p:spPr/>
        <p:txBody>
          <a:bodyPr/>
          <a:lstStyle/>
          <a:p>
            <a:fld id="{A24B1632-85F0-E447-8C76-3703ECA43E14}" type="slidenum">
              <a:rPr lang="en-US" smtClean="0"/>
              <a:t>7</a:t>
            </a:fld>
            <a:endParaRPr lang="en-US"/>
          </a:p>
        </p:txBody>
      </p:sp>
    </p:spTree>
    <p:extLst>
      <p:ext uri="{BB962C8B-B14F-4D97-AF65-F5344CB8AC3E}">
        <p14:creationId xmlns:p14="http://schemas.microsoft.com/office/powerpoint/2010/main" val="104764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one of the goals of this project was to see if topic modeling could be used to track topic reporting over time.</a:t>
            </a:r>
          </a:p>
          <a:p>
            <a:endParaRPr lang="en-US" dirty="0"/>
          </a:p>
          <a:p>
            <a:r>
              <a:rPr lang="en-US" dirty="0"/>
              <a:t>I picked a significant event in the time span I studied and used that week as the base corpus for creating a model.</a:t>
            </a:r>
          </a:p>
          <a:p>
            <a:endParaRPr lang="en-US" dirty="0"/>
          </a:p>
          <a:p>
            <a:r>
              <a:rPr lang="en-US" dirty="0"/>
              <a:t>I fit a model using the </a:t>
            </a:r>
            <a:r>
              <a:rPr lang="en-US" dirty="0" err="1"/>
              <a:t>copus</a:t>
            </a:r>
            <a:r>
              <a:rPr lang="en-US" dirty="0"/>
              <a:t> of reporting for the week of the event and then transformed the corpuses of the week before and two weeks after.  In effect, projecting the reporting of those weeks onto the topic modeling for the week of interest.</a:t>
            </a:r>
          </a:p>
        </p:txBody>
      </p:sp>
      <p:sp>
        <p:nvSpPr>
          <p:cNvPr id="4" name="Slide Number Placeholder 3"/>
          <p:cNvSpPr>
            <a:spLocks noGrp="1"/>
          </p:cNvSpPr>
          <p:nvPr>
            <p:ph type="sldNum" sz="quarter" idx="5"/>
          </p:nvPr>
        </p:nvSpPr>
        <p:spPr/>
        <p:txBody>
          <a:bodyPr/>
          <a:lstStyle/>
          <a:p>
            <a:fld id="{A24B1632-85F0-E447-8C76-3703ECA43E14}" type="slidenum">
              <a:rPr lang="en-US" smtClean="0"/>
              <a:t>8</a:t>
            </a:fld>
            <a:endParaRPr lang="en-US"/>
          </a:p>
        </p:txBody>
      </p:sp>
    </p:spTree>
    <p:extLst>
      <p:ext uri="{BB962C8B-B14F-4D97-AF65-F5344CB8AC3E}">
        <p14:creationId xmlns:p14="http://schemas.microsoft.com/office/powerpoint/2010/main" val="228663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B1632-85F0-E447-8C76-3703ECA43E14}" type="slidenum">
              <a:rPr lang="en-US" smtClean="0"/>
              <a:t>9</a:t>
            </a:fld>
            <a:endParaRPr lang="en-US"/>
          </a:p>
        </p:txBody>
      </p:sp>
    </p:spTree>
    <p:extLst>
      <p:ext uri="{BB962C8B-B14F-4D97-AF65-F5344CB8AC3E}">
        <p14:creationId xmlns:p14="http://schemas.microsoft.com/office/powerpoint/2010/main" val="15473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36FE-94B9-6344-BEE2-871377B2D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B0F637-C2C1-7940-918C-50C286641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9C5948-4F32-704D-816C-8B401EFB6C5E}"/>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C6511384-0AE2-6E4A-9328-03DDE2118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CAC1E-9664-344F-8E1B-4035B3C4841F}"/>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105161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D4C2-12BC-054F-9837-71369A6E00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F5A48E-DEC8-A245-BEB7-DBA438D7DE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AE04-9970-C747-9D96-887C25C07103}"/>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2AA8AE31-B741-B145-9B21-71AEF850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35B7E-1EB1-2C4D-A384-4A818A0FD4A7}"/>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2891694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C11702-CA96-0A43-91AB-922A3FABD4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DEF164-D435-3641-84EC-045207E470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FAA13D-9503-6B42-8029-30AF6E621FBA}"/>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D1BEC66E-14FA-8940-8012-8A6CBDA7D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EDE0A-432F-A245-9CA7-01FECC3DA6DB}"/>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363142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FF53-CB27-3048-A631-F07E92B013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AF47A7-089B-A343-BD22-10B81104D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72486F-1040-0940-9B54-6181A5C2DE15}"/>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2A96C848-78D9-6B49-A9BA-B79DC7D36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FAA69-75C2-0944-A58C-9D4EC772DA1F}"/>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416251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B030-FD34-0D40-8AD7-C669A33DD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3C6FA9-9349-C843-AE62-6B5B085A8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15350-1C5E-CD4B-BD89-E6CC0D0230B7}"/>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6538F45A-9DB9-CC43-A07A-4D0DFB4E0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6D4CA-997D-8446-A022-5E2FCC06D239}"/>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312159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A3E75-D67F-6344-8B51-AEDB07D24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1638A-B892-6041-A165-07121112C9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1E54BD-423D-6344-B6F1-7786367FBE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BA9C6-5BAA-2743-9A74-63A39EFECDCF}"/>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6" name="Footer Placeholder 5">
            <a:extLst>
              <a:ext uri="{FF2B5EF4-FFF2-40B4-BE49-F238E27FC236}">
                <a16:creationId xmlns:a16="http://schemas.microsoft.com/office/drawing/2014/main" id="{9AB872C2-4C76-7E4F-B8C6-B6644B6CC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7A912-DE2E-D648-B68F-9C2F5E6E60B4}"/>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199155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5680-DFB4-DC45-BE0D-F1E6F8C3BE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9A2F6D-D7B9-5A43-B045-71EC050C8C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504119-FAE0-F34E-8A5F-51806A947C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1D12F-848A-6844-9AFC-2CC540BFAB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48DBC-6D29-BB41-90F2-93F39EA2E4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06C75A-C82B-CF47-A438-6B1F99F134E3}"/>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8" name="Footer Placeholder 7">
            <a:extLst>
              <a:ext uri="{FF2B5EF4-FFF2-40B4-BE49-F238E27FC236}">
                <a16:creationId xmlns:a16="http://schemas.microsoft.com/office/drawing/2014/main" id="{5BA93B18-6B4B-EE4C-A670-5733CC5C66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6CCEF8-E9E1-CF4F-89C2-1F08CA34AD6F}"/>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367892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CDD3-4DD9-284F-86A0-4A77042EC0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D87A41-D9B8-5647-8759-F6ED98034BA7}"/>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4" name="Footer Placeholder 3">
            <a:extLst>
              <a:ext uri="{FF2B5EF4-FFF2-40B4-BE49-F238E27FC236}">
                <a16:creationId xmlns:a16="http://schemas.microsoft.com/office/drawing/2014/main" id="{A0D4E532-9973-3844-B197-53BFED2884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A94CA-131B-F24D-A07E-BA9293744D8E}"/>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2675362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C5040-1693-4447-BB62-B19F0D2CC15A}"/>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3" name="Footer Placeholder 2">
            <a:extLst>
              <a:ext uri="{FF2B5EF4-FFF2-40B4-BE49-F238E27FC236}">
                <a16:creationId xmlns:a16="http://schemas.microsoft.com/office/drawing/2014/main" id="{3139C13C-0B06-6B43-BB65-D720882190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F59968-2421-3044-A3ED-E3B6B53ADD7B}"/>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61746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2405-3CE7-134E-9CA4-FC9013876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6FDEBB-5787-0D46-9266-74593BB2DE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C07B4B-B34E-B842-B71E-D3E9B1A91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D3DC12-CD09-CC4D-907A-9885CCD803B4}"/>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6" name="Footer Placeholder 5">
            <a:extLst>
              <a:ext uri="{FF2B5EF4-FFF2-40B4-BE49-F238E27FC236}">
                <a16:creationId xmlns:a16="http://schemas.microsoft.com/office/drawing/2014/main" id="{273DA988-A365-E24A-AE3E-183BF175CF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99C5AE-2C62-174F-99E7-72081B57C74E}"/>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9848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D582-A1D6-3F46-B38A-E8F65E89D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1004A3-7340-9B43-BD68-8EC159D768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CDBC58-8D52-CE47-B51B-5669B05EF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6E850-A3B9-0049-84AF-3657BB125F58}"/>
              </a:ext>
            </a:extLst>
          </p:cNvPr>
          <p:cNvSpPr>
            <a:spLocks noGrp="1"/>
          </p:cNvSpPr>
          <p:nvPr>
            <p:ph type="dt" sz="half" idx="10"/>
          </p:nvPr>
        </p:nvSpPr>
        <p:spPr/>
        <p:txBody>
          <a:bodyPr/>
          <a:lstStyle/>
          <a:p>
            <a:fld id="{71365375-FD35-3941-9A8B-3677BF31320A}" type="datetimeFigureOut">
              <a:rPr lang="en-US" smtClean="0"/>
              <a:t>2/27/20</a:t>
            </a:fld>
            <a:endParaRPr lang="en-US"/>
          </a:p>
        </p:txBody>
      </p:sp>
      <p:sp>
        <p:nvSpPr>
          <p:cNvPr id="6" name="Footer Placeholder 5">
            <a:extLst>
              <a:ext uri="{FF2B5EF4-FFF2-40B4-BE49-F238E27FC236}">
                <a16:creationId xmlns:a16="http://schemas.microsoft.com/office/drawing/2014/main" id="{322E00E1-258E-1C4B-86B9-DFBFAF010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85A47-F10D-BD4E-A658-B42972BD90F9}"/>
              </a:ext>
            </a:extLst>
          </p:cNvPr>
          <p:cNvSpPr>
            <a:spLocks noGrp="1"/>
          </p:cNvSpPr>
          <p:nvPr>
            <p:ph type="sldNum" sz="quarter" idx="12"/>
          </p:nvPr>
        </p:nvSpPr>
        <p:spPr/>
        <p:txBody>
          <a:bodyPr/>
          <a:lstStyle/>
          <a:p>
            <a:fld id="{E06C9E16-816D-5945-9E37-0567D8791733}" type="slidenum">
              <a:rPr lang="en-US" smtClean="0"/>
              <a:t>‹#›</a:t>
            </a:fld>
            <a:endParaRPr lang="en-US"/>
          </a:p>
        </p:txBody>
      </p:sp>
    </p:spTree>
    <p:extLst>
      <p:ext uri="{BB962C8B-B14F-4D97-AF65-F5344CB8AC3E}">
        <p14:creationId xmlns:p14="http://schemas.microsoft.com/office/powerpoint/2010/main" val="43231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1000">
              <a:schemeClr val="accent1">
                <a:lumMod val="45000"/>
                <a:lumOff val="55000"/>
              </a:schemeClr>
            </a:gs>
            <a:gs pos="85000">
              <a:schemeClr val="accent1">
                <a:lumMod val="45000"/>
                <a:lumOff val="55000"/>
              </a:schemeClr>
            </a:gs>
            <a:gs pos="96000">
              <a:schemeClr val="accent1">
                <a:lumMod val="30000"/>
                <a:lumOff val="70000"/>
              </a:schemeClr>
            </a:gs>
          </a:gsLst>
          <a:lin ang="3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9672BE-D66E-674A-80D6-910C4168F3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C87BDF-0F13-604D-B43E-FFD85D8FE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54593-B604-8F4F-97F9-C84D210E8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365375-FD35-3941-9A8B-3677BF31320A}" type="datetimeFigureOut">
              <a:rPr lang="en-US" smtClean="0"/>
              <a:t>2/27/20</a:t>
            </a:fld>
            <a:endParaRPr lang="en-US"/>
          </a:p>
        </p:txBody>
      </p:sp>
      <p:sp>
        <p:nvSpPr>
          <p:cNvPr id="5" name="Footer Placeholder 4">
            <a:extLst>
              <a:ext uri="{FF2B5EF4-FFF2-40B4-BE49-F238E27FC236}">
                <a16:creationId xmlns:a16="http://schemas.microsoft.com/office/drawing/2014/main" id="{62F7B99C-A7AB-0B42-AF7D-239BD2C01B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E74046-4E74-8942-BEF1-3974032665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6C9E16-816D-5945-9E37-0567D8791733}" type="slidenum">
              <a:rPr lang="en-US" smtClean="0"/>
              <a:t>‹#›</a:t>
            </a:fld>
            <a:endParaRPr lang="en-US"/>
          </a:p>
        </p:txBody>
      </p:sp>
    </p:spTree>
    <p:extLst>
      <p:ext uri="{BB962C8B-B14F-4D97-AF65-F5344CB8AC3E}">
        <p14:creationId xmlns:p14="http://schemas.microsoft.com/office/powerpoint/2010/main" val="379833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Notebooks/pyLDA%20Full%20Corpu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tif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knife&#10;&#10;Description automatically generated">
            <a:extLst>
              <a:ext uri="{FF2B5EF4-FFF2-40B4-BE49-F238E27FC236}">
                <a16:creationId xmlns:a16="http://schemas.microsoft.com/office/drawing/2014/main" id="{632B77E3-B9FD-4C48-9D70-B08BCD796284}"/>
              </a:ext>
            </a:extLst>
          </p:cNvPr>
          <p:cNvPicPr>
            <a:picLocks noChangeAspect="1"/>
          </p:cNvPicPr>
          <p:nvPr/>
        </p:nvPicPr>
        <p:blipFill>
          <a:blip r:embed="rId4"/>
          <a:stretch>
            <a:fillRect/>
          </a:stretch>
        </p:blipFill>
        <p:spPr>
          <a:xfrm>
            <a:off x="776619" y="769308"/>
            <a:ext cx="10609540" cy="5319387"/>
          </a:xfrm>
          <a:prstGeom prst="rect">
            <a:avLst/>
          </a:prstGeom>
        </p:spPr>
      </p:pic>
      <p:pic>
        <p:nvPicPr>
          <p:cNvPr id="65" name="Picture 64" descr="A close up of a sign&#10;&#10;Description automatically generated">
            <a:extLst>
              <a:ext uri="{FF2B5EF4-FFF2-40B4-BE49-F238E27FC236}">
                <a16:creationId xmlns:a16="http://schemas.microsoft.com/office/drawing/2014/main" id="{624F6DFE-9CE2-C748-B722-EF8C2004DC09}"/>
              </a:ext>
            </a:extLst>
          </p:cNvPr>
          <p:cNvPicPr>
            <a:picLocks noChangeAspect="1"/>
          </p:cNvPicPr>
          <p:nvPr/>
        </p:nvPicPr>
        <p:blipFill>
          <a:blip r:embed="rId5"/>
          <a:stretch>
            <a:fillRect/>
          </a:stretch>
        </p:blipFill>
        <p:spPr>
          <a:xfrm>
            <a:off x="776616" y="769307"/>
            <a:ext cx="10609540" cy="5319388"/>
          </a:xfrm>
          <a:prstGeom prst="rect">
            <a:avLst/>
          </a:prstGeom>
        </p:spPr>
      </p:pic>
      <p:pic>
        <p:nvPicPr>
          <p:cNvPr id="67" name="Picture 66" descr="A black sign with white text&#10;&#10;Description automatically generated">
            <a:extLst>
              <a:ext uri="{FF2B5EF4-FFF2-40B4-BE49-F238E27FC236}">
                <a16:creationId xmlns:a16="http://schemas.microsoft.com/office/drawing/2014/main" id="{1B49B2DF-2291-D841-9993-04D336E22936}"/>
              </a:ext>
            </a:extLst>
          </p:cNvPr>
          <p:cNvPicPr>
            <a:picLocks noChangeAspect="1"/>
          </p:cNvPicPr>
          <p:nvPr/>
        </p:nvPicPr>
        <p:blipFill>
          <a:blip r:embed="rId6"/>
          <a:stretch>
            <a:fillRect/>
          </a:stretch>
        </p:blipFill>
        <p:spPr>
          <a:xfrm>
            <a:off x="762002" y="769307"/>
            <a:ext cx="10638774" cy="5319388"/>
          </a:xfrm>
          <a:prstGeom prst="rect">
            <a:avLst/>
          </a:prstGeom>
        </p:spPr>
      </p:pic>
      <p:pic>
        <p:nvPicPr>
          <p:cNvPr id="69" name="Picture 68" descr="A close up of a sign&#10;&#10;Description automatically generated">
            <a:extLst>
              <a:ext uri="{FF2B5EF4-FFF2-40B4-BE49-F238E27FC236}">
                <a16:creationId xmlns:a16="http://schemas.microsoft.com/office/drawing/2014/main" id="{0CB1DDB5-C4C8-E74D-B718-B4A9EB07B05B}"/>
              </a:ext>
            </a:extLst>
          </p:cNvPr>
          <p:cNvPicPr>
            <a:picLocks noChangeAspect="1"/>
          </p:cNvPicPr>
          <p:nvPr/>
        </p:nvPicPr>
        <p:blipFill>
          <a:blip r:embed="rId7"/>
          <a:stretch>
            <a:fillRect/>
          </a:stretch>
        </p:blipFill>
        <p:spPr>
          <a:xfrm>
            <a:off x="776613" y="769304"/>
            <a:ext cx="10609540" cy="5319389"/>
          </a:xfrm>
          <a:prstGeom prst="rect">
            <a:avLst/>
          </a:prstGeom>
        </p:spPr>
      </p:pic>
      <p:sp>
        <p:nvSpPr>
          <p:cNvPr id="71" name="TextBox 70">
            <a:extLst>
              <a:ext uri="{FF2B5EF4-FFF2-40B4-BE49-F238E27FC236}">
                <a16:creationId xmlns:a16="http://schemas.microsoft.com/office/drawing/2014/main" id="{BEA4128B-982C-954A-BEC0-46AA4509D213}"/>
              </a:ext>
            </a:extLst>
          </p:cNvPr>
          <p:cNvSpPr txBox="1"/>
          <p:nvPr/>
        </p:nvSpPr>
        <p:spPr>
          <a:xfrm>
            <a:off x="0" y="0"/>
            <a:ext cx="12192000" cy="6858000"/>
          </a:xfrm>
          <a:prstGeom prst="rect">
            <a:avLst/>
          </a:prstGeom>
          <a:solidFill>
            <a:srgbClr val="ACC0E5">
              <a:alpha val="54000"/>
            </a:srgbClr>
          </a:solidFill>
        </p:spPr>
        <p:txBody>
          <a:bodyPr wrap="square" rtlCol="0">
            <a:spAutoFit/>
          </a:bodyPr>
          <a:lstStyle/>
          <a:p>
            <a:endParaRPr lang="en-US" dirty="0"/>
          </a:p>
        </p:txBody>
      </p:sp>
      <p:sp>
        <p:nvSpPr>
          <p:cNvPr id="70" name="TextBox 69">
            <a:extLst>
              <a:ext uri="{FF2B5EF4-FFF2-40B4-BE49-F238E27FC236}">
                <a16:creationId xmlns:a16="http://schemas.microsoft.com/office/drawing/2014/main" id="{F4288EF8-3B0A-9048-BEA2-041C3CBF36E6}"/>
              </a:ext>
            </a:extLst>
          </p:cNvPr>
          <p:cNvSpPr txBox="1"/>
          <p:nvPr/>
        </p:nvSpPr>
        <p:spPr>
          <a:xfrm>
            <a:off x="2544871" y="990600"/>
            <a:ext cx="7102258" cy="4585365"/>
          </a:xfrm>
          <a:prstGeom prst="rect">
            <a:avLst/>
          </a:prstGeom>
          <a:solidFill>
            <a:schemeClr val="accent1">
              <a:lumMod val="60000"/>
              <a:lumOff val="40000"/>
              <a:alpha val="81000"/>
            </a:schemeClr>
          </a:solidFill>
          <a:ln>
            <a:solidFill>
              <a:schemeClr val="tx1"/>
            </a:solidFill>
          </a:ln>
        </p:spPr>
        <p:txBody>
          <a:bodyPr wrap="square" rtlCol="0">
            <a:noAutofit/>
          </a:bodyPr>
          <a:lstStyle/>
          <a:p>
            <a:pPr algn="ctr"/>
            <a:endParaRPr lang="en-US" sz="2000" b="1" dirty="0">
              <a:latin typeface="Helvetica" pitchFamily="2" charset="0"/>
            </a:endParaRPr>
          </a:p>
          <a:p>
            <a:pPr algn="ctr"/>
            <a:r>
              <a:rPr lang="en-US" sz="4000" i="1" dirty="0">
                <a:ln w="25400">
                  <a:noFill/>
                </a:ln>
                <a:latin typeface="Helvetica Oblique" pitchFamily="2" charset="0"/>
              </a:rPr>
              <a:t>Tracking Media Topics</a:t>
            </a:r>
          </a:p>
          <a:p>
            <a:pPr algn="ctr"/>
            <a:r>
              <a:rPr lang="en-US" sz="4000" i="1" dirty="0">
                <a:ln w="25400">
                  <a:noFill/>
                </a:ln>
                <a:latin typeface="Helvetica Oblique" pitchFamily="2" charset="0"/>
              </a:rPr>
              <a:t>Using Natural Language Processing</a:t>
            </a:r>
          </a:p>
          <a:p>
            <a:pPr algn="ctr"/>
            <a:r>
              <a:rPr lang="en-US" sz="4000" i="1" dirty="0">
                <a:ln w="25400">
                  <a:noFill/>
                </a:ln>
                <a:latin typeface="Helvetica Oblique" pitchFamily="2" charset="0"/>
              </a:rPr>
              <a:t>And</a:t>
            </a:r>
          </a:p>
          <a:p>
            <a:pPr algn="ctr"/>
            <a:r>
              <a:rPr lang="en-US" sz="4000" i="1" dirty="0">
                <a:ln w="25400">
                  <a:noFill/>
                </a:ln>
                <a:latin typeface="Helvetica Oblique" pitchFamily="2" charset="0"/>
              </a:rPr>
              <a:t>Unsupervised Learning</a:t>
            </a:r>
          </a:p>
          <a:p>
            <a:pPr algn="ctr"/>
            <a:endParaRPr lang="en-US" sz="4000" i="1" dirty="0">
              <a:ln w="25400">
                <a:noFill/>
              </a:ln>
              <a:latin typeface="Helvetica Oblique" pitchFamily="2" charset="0"/>
            </a:endParaRPr>
          </a:p>
          <a:p>
            <a:pPr algn="ctr"/>
            <a:r>
              <a:rPr lang="en-US" sz="2000" i="1" dirty="0">
                <a:ln w="25400">
                  <a:noFill/>
                </a:ln>
                <a:latin typeface="Helvetica Oblique" pitchFamily="2" charset="0"/>
              </a:rPr>
              <a:t>Michael Boals</a:t>
            </a:r>
          </a:p>
        </p:txBody>
      </p:sp>
    </p:spTree>
    <p:custDataLst>
      <p:tags r:id="rId1"/>
    </p:custDataLst>
    <p:extLst>
      <p:ext uri="{BB962C8B-B14F-4D97-AF65-F5344CB8AC3E}">
        <p14:creationId xmlns:p14="http://schemas.microsoft.com/office/powerpoint/2010/main" val="2156764358"/>
      </p:ext>
    </p:extLst>
  </p:cSld>
  <p:clrMapOvr>
    <a:masterClrMapping/>
  </p:clrMapOvr>
  <mc:AlternateContent xmlns:mc="http://schemas.openxmlformats.org/markup-compatibility/2006">
    <mc:Choice xmlns:p14="http://schemas.microsoft.com/office/powerpoint/2010/main" Requires="p14">
      <p:transition spd="slow" p14:dur="2000" advTm="14767"/>
    </mc:Choice>
    <mc:Fallback>
      <p:transition spd="slow" advTm="147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1000"/>
                                        <p:tgtEl>
                                          <p:spTgt spid="6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1000"/>
                                        <p:tgtEl>
                                          <p:spTgt spid="69"/>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
        <p:nvSpPr>
          <p:cNvPr id="5" name="Rectangle 4">
            <a:extLst>
              <a:ext uri="{FF2B5EF4-FFF2-40B4-BE49-F238E27FC236}">
                <a16:creationId xmlns:a16="http://schemas.microsoft.com/office/drawing/2014/main" id="{CB8292C9-3A10-4A48-8BC3-09026DBCF710}"/>
              </a:ext>
            </a:extLst>
          </p:cNvPr>
          <p:cNvSpPr/>
          <p:nvPr/>
        </p:nvSpPr>
        <p:spPr>
          <a:xfrm>
            <a:off x="5410200" y="881744"/>
            <a:ext cx="6562725" cy="5433332"/>
          </a:xfrm>
          <a:prstGeom prst="rect">
            <a:avLst/>
          </a:prstGeom>
          <a:solidFill>
            <a:schemeClr val="accent4">
              <a:lumMod val="40000"/>
              <a:lumOff val="60000"/>
              <a:alpha val="7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close up of a logo&#10;&#10;Description automatically generated">
            <a:extLst>
              <a:ext uri="{FF2B5EF4-FFF2-40B4-BE49-F238E27FC236}">
                <a16:creationId xmlns:a16="http://schemas.microsoft.com/office/drawing/2014/main" id="{A4562400-CA26-E54D-98BF-39860B3F35FD}"/>
              </a:ext>
            </a:extLst>
          </p:cNvPr>
          <p:cNvPicPr>
            <a:picLocks noChangeAspect="1"/>
          </p:cNvPicPr>
          <p:nvPr/>
        </p:nvPicPr>
        <p:blipFill>
          <a:blip r:embed="rId3"/>
          <a:stretch>
            <a:fillRect/>
          </a:stretch>
        </p:blipFill>
        <p:spPr>
          <a:xfrm>
            <a:off x="5338341" y="925823"/>
            <a:ext cx="6424776" cy="5324476"/>
          </a:xfrm>
          <a:prstGeom prst="rect">
            <a:avLst/>
          </a:prstGeom>
        </p:spPr>
      </p:pic>
    </p:spTree>
    <p:extLst>
      <p:ext uri="{BB962C8B-B14F-4D97-AF65-F5344CB8AC3E}">
        <p14:creationId xmlns:p14="http://schemas.microsoft.com/office/powerpoint/2010/main" val="1052476153"/>
      </p:ext>
    </p:extLst>
  </p:cSld>
  <p:clrMapOvr>
    <a:masterClrMapping/>
  </p:clrMapOvr>
  <mc:AlternateContent xmlns:mc="http://schemas.openxmlformats.org/markup-compatibility/2006">
    <mc:Choice xmlns:p14="http://schemas.microsoft.com/office/powerpoint/2010/main" Requires="p14">
      <p:transition spd="slow" p14:dur="2000" advTm="7180"/>
    </mc:Choice>
    <mc:Fallback>
      <p:transition spd="slow" advTm="718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
        <p:nvSpPr>
          <p:cNvPr id="5" name="Rectangle 4">
            <a:extLst>
              <a:ext uri="{FF2B5EF4-FFF2-40B4-BE49-F238E27FC236}">
                <a16:creationId xmlns:a16="http://schemas.microsoft.com/office/drawing/2014/main" id="{CB8292C9-3A10-4A48-8BC3-09026DBCF710}"/>
              </a:ext>
            </a:extLst>
          </p:cNvPr>
          <p:cNvSpPr/>
          <p:nvPr/>
        </p:nvSpPr>
        <p:spPr>
          <a:xfrm>
            <a:off x="5410200" y="881744"/>
            <a:ext cx="6562725" cy="5433332"/>
          </a:xfrm>
          <a:prstGeom prst="rect">
            <a:avLst/>
          </a:prstGeom>
          <a:solidFill>
            <a:schemeClr val="accent4">
              <a:lumMod val="40000"/>
              <a:lumOff val="60000"/>
              <a:alpha val="7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clock&#10;&#10;Description automatically generated">
            <a:extLst>
              <a:ext uri="{FF2B5EF4-FFF2-40B4-BE49-F238E27FC236}">
                <a16:creationId xmlns:a16="http://schemas.microsoft.com/office/drawing/2014/main" id="{D51ABD0F-DCFC-3540-BB27-D585E5F03729}"/>
              </a:ext>
            </a:extLst>
          </p:cNvPr>
          <p:cNvPicPr>
            <a:picLocks noChangeAspect="1"/>
          </p:cNvPicPr>
          <p:nvPr/>
        </p:nvPicPr>
        <p:blipFill>
          <a:blip r:embed="rId3"/>
          <a:stretch>
            <a:fillRect/>
          </a:stretch>
        </p:blipFill>
        <p:spPr>
          <a:xfrm>
            <a:off x="5338341" y="948500"/>
            <a:ext cx="6424777" cy="5299820"/>
          </a:xfrm>
          <a:prstGeom prst="rect">
            <a:avLst/>
          </a:prstGeom>
        </p:spPr>
      </p:pic>
    </p:spTree>
    <p:extLst>
      <p:ext uri="{BB962C8B-B14F-4D97-AF65-F5344CB8AC3E}">
        <p14:creationId xmlns:p14="http://schemas.microsoft.com/office/powerpoint/2010/main" val="2181366938"/>
      </p:ext>
    </p:extLst>
  </p:cSld>
  <p:clrMapOvr>
    <a:masterClrMapping/>
  </p:clrMapOvr>
  <mc:AlternateContent xmlns:mc="http://schemas.openxmlformats.org/markup-compatibility/2006">
    <mc:Choice xmlns:p14="http://schemas.microsoft.com/office/powerpoint/2010/main" Requires="p14">
      <p:transition spd="slow" p14:dur="2000" advTm="6086"/>
    </mc:Choice>
    <mc:Fallback>
      <p:transition spd="slow" advTm="60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
        <p:nvSpPr>
          <p:cNvPr id="5" name="Rectangle 4">
            <a:extLst>
              <a:ext uri="{FF2B5EF4-FFF2-40B4-BE49-F238E27FC236}">
                <a16:creationId xmlns:a16="http://schemas.microsoft.com/office/drawing/2014/main" id="{CB8292C9-3A10-4A48-8BC3-09026DBCF710}"/>
              </a:ext>
            </a:extLst>
          </p:cNvPr>
          <p:cNvSpPr/>
          <p:nvPr/>
        </p:nvSpPr>
        <p:spPr>
          <a:xfrm>
            <a:off x="5410200" y="881744"/>
            <a:ext cx="6562725" cy="5433332"/>
          </a:xfrm>
          <a:prstGeom prst="rect">
            <a:avLst/>
          </a:prstGeom>
          <a:solidFill>
            <a:schemeClr val="accent4">
              <a:lumMod val="40000"/>
              <a:lumOff val="60000"/>
              <a:alpha val="7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close up of a logo&#10;&#10;Description automatically generated">
            <a:extLst>
              <a:ext uri="{FF2B5EF4-FFF2-40B4-BE49-F238E27FC236}">
                <a16:creationId xmlns:a16="http://schemas.microsoft.com/office/drawing/2014/main" id="{373B886B-76FC-884D-92E1-DC9542F24891}"/>
              </a:ext>
            </a:extLst>
          </p:cNvPr>
          <p:cNvPicPr>
            <a:picLocks noChangeAspect="1"/>
          </p:cNvPicPr>
          <p:nvPr/>
        </p:nvPicPr>
        <p:blipFill>
          <a:blip r:embed="rId3"/>
          <a:stretch>
            <a:fillRect/>
          </a:stretch>
        </p:blipFill>
        <p:spPr>
          <a:xfrm>
            <a:off x="5338341" y="938151"/>
            <a:ext cx="6519998" cy="5299820"/>
          </a:xfrm>
          <a:prstGeom prst="rect">
            <a:avLst/>
          </a:prstGeom>
        </p:spPr>
      </p:pic>
    </p:spTree>
    <p:extLst>
      <p:ext uri="{BB962C8B-B14F-4D97-AF65-F5344CB8AC3E}">
        <p14:creationId xmlns:p14="http://schemas.microsoft.com/office/powerpoint/2010/main" val="2591445778"/>
      </p:ext>
    </p:extLst>
  </p:cSld>
  <p:clrMapOvr>
    <a:masterClrMapping/>
  </p:clrMapOvr>
  <mc:AlternateContent xmlns:mc="http://schemas.openxmlformats.org/markup-compatibility/2006">
    <mc:Choice xmlns:p14="http://schemas.microsoft.com/office/powerpoint/2010/main" Requires="p14">
      <p:transition spd="slow" p14:dur="2000" advTm="9272"/>
    </mc:Choice>
    <mc:Fallback>
      <p:transition spd="slow" advTm="92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r>
              <a:rPr lang="en-US" dirty="0">
                <a:latin typeface="Helvetica Light" panose="020B0403020202020204" pitchFamily="34" charset="0"/>
              </a:rPr>
              <a:t>Conclusions</a:t>
            </a: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a:xfrm>
            <a:off x="838200" y="1825625"/>
            <a:ext cx="10515600" cy="1440089"/>
          </a:xfrm>
        </p:spPr>
        <p:txBody>
          <a:bodyPr>
            <a:normAutofit lnSpcReduction="10000"/>
          </a:bodyPr>
          <a:lstStyle/>
          <a:p>
            <a:r>
              <a:rPr lang="en-US" dirty="0">
                <a:latin typeface="Helvetica Light" panose="020B0403020202020204" pitchFamily="34" charset="0"/>
              </a:rPr>
              <a:t>Successfully Identified Relevant Topics</a:t>
            </a:r>
          </a:p>
          <a:p>
            <a:r>
              <a:rPr lang="en-US" dirty="0">
                <a:latin typeface="Helvetica Light" panose="020B0403020202020204" pitchFamily="34" charset="0"/>
              </a:rPr>
              <a:t>Successful Tracked Changes Over Time</a:t>
            </a:r>
          </a:p>
          <a:p>
            <a:r>
              <a:rPr lang="en-US" dirty="0">
                <a:latin typeface="Helvetica Light" panose="020B0403020202020204" pitchFamily="34" charset="0"/>
              </a:rPr>
              <a:t>Sentiment Analysis Was Unclear</a:t>
            </a:r>
          </a:p>
        </p:txBody>
      </p:sp>
      <p:sp>
        <p:nvSpPr>
          <p:cNvPr id="4" name="Content Placeholder 2">
            <a:extLst>
              <a:ext uri="{FF2B5EF4-FFF2-40B4-BE49-F238E27FC236}">
                <a16:creationId xmlns:a16="http://schemas.microsoft.com/office/drawing/2014/main" id="{251399BF-B6ED-EA41-8040-8FAF5E8C527B}"/>
              </a:ext>
            </a:extLst>
          </p:cNvPr>
          <p:cNvSpPr txBox="1">
            <a:spLocks/>
          </p:cNvSpPr>
          <p:nvPr/>
        </p:nvSpPr>
        <p:spPr>
          <a:xfrm>
            <a:off x="838200" y="4476297"/>
            <a:ext cx="10515600" cy="1440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Helvetica Light" panose="020B0403020202020204" pitchFamily="34" charset="0"/>
              </a:rPr>
              <a:t>Improve Topic Naming Algorithm</a:t>
            </a:r>
          </a:p>
          <a:p>
            <a:r>
              <a:rPr lang="en-US" dirty="0">
                <a:latin typeface="Helvetica Light" panose="020B0403020202020204" pitchFamily="34" charset="0"/>
              </a:rPr>
              <a:t>Relate Topics Across Corpuses/Time</a:t>
            </a:r>
          </a:p>
        </p:txBody>
      </p:sp>
      <p:sp>
        <p:nvSpPr>
          <p:cNvPr id="5" name="Title 1">
            <a:extLst>
              <a:ext uri="{FF2B5EF4-FFF2-40B4-BE49-F238E27FC236}">
                <a16:creationId xmlns:a16="http://schemas.microsoft.com/office/drawing/2014/main" id="{C60B59D3-DD89-E048-A67B-9F1FE68DBE9B}"/>
              </a:ext>
            </a:extLst>
          </p:cNvPr>
          <p:cNvSpPr txBox="1">
            <a:spLocks/>
          </p:cNvSpPr>
          <p:nvPr/>
        </p:nvSpPr>
        <p:spPr>
          <a:xfrm>
            <a:off x="838200" y="31507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Light" panose="020B0403020202020204" pitchFamily="34" charset="0"/>
              </a:rPr>
              <a:t>Future Work</a:t>
            </a:r>
          </a:p>
        </p:txBody>
      </p:sp>
    </p:spTree>
    <p:extLst>
      <p:ext uri="{BB962C8B-B14F-4D97-AF65-F5344CB8AC3E}">
        <p14:creationId xmlns:p14="http://schemas.microsoft.com/office/powerpoint/2010/main" val="1314769346"/>
      </p:ext>
    </p:extLst>
  </p:cSld>
  <p:clrMapOvr>
    <a:masterClrMapping/>
  </p:clrMapOvr>
  <mc:AlternateContent xmlns:mc="http://schemas.openxmlformats.org/markup-compatibility/2006">
    <mc:Choice xmlns:p14="http://schemas.microsoft.com/office/powerpoint/2010/main" Requires="p14">
      <p:transition spd="slow" p14:dur="2000" advTm="34035"/>
    </mc:Choice>
    <mc:Fallback>
      <p:transition spd="slow" advTm="3403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1066800" y="2766218"/>
            <a:ext cx="10515600" cy="1325563"/>
          </a:xfrm>
        </p:spPr>
        <p:txBody>
          <a:bodyPr>
            <a:normAutofit/>
          </a:bodyPr>
          <a:lstStyle/>
          <a:p>
            <a:pPr algn="ctr"/>
            <a:r>
              <a:rPr lang="en-US" sz="5400" dirty="0">
                <a:latin typeface="Helvetica Light" panose="020B0403020202020204" pitchFamily="34" charset="0"/>
              </a:rPr>
              <a:t>Questions?</a:t>
            </a:r>
          </a:p>
        </p:txBody>
      </p:sp>
    </p:spTree>
    <p:extLst>
      <p:ext uri="{BB962C8B-B14F-4D97-AF65-F5344CB8AC3E}">
        <p14:creationId xmlns:p14="http://schemas.microsoft.com/office/powerpoint/2010/main" val="1616507998"/>
      </p:ext>
    </p:extLst>
  </p:cSld>
  <p:clrMapOvr>
    <a:masterClrMapping/>
  </p:clrMapOvr>
  <mc:AlternateContent xmlns:mc="http://schemas.openxmlformats.org/markup-compatibility/2006">
    <mc:Choice xmlns:p14="http://schemas.microsoft.com/office/powerpoint/2010/main" Requires="p14">
      <p:transition spd="slow" p14:dur="2000" advTm="1456"/>
    </mc:Choice>
    <mc:Fallback>
      <p:transition spd="slow" advTm="145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609600" y="2766218"/>
            <a:ext cx="10515600" cy="1325563"/>
          </a:xfrm>
        </p:spPr>
        <p:txBody>
          <a:bodyPr/>
          <a:lstStyle/>
          <a:p>
            <a:r>
              <a:rPr lang="en-US" dirty="0">
                <a:latin typeface="Helvetica Light" panose="020B0403020202020204" pitchFamily="34" charset="0"/>
              </a:rPr>
              <a:t>Appendix:</a:t>
            </a:r>
          </a:p>
        </p:txBody>
      </p:sp>
    </p:spTree>
    <p:extLst>
      <p:ext uri="{BB962C8B-B14F-4D97-AF65-F5344CB8AC3E}">
        <p14:creationId xmlns:p14="http://schemas.microsoft.com/office/powerpoint/2010/main" val="3814432125"/>
      </p:ext>
    </p:extLst>
  </p:cSld>
  <p:clrMapOvr>
    <a:masterClrMapping/>
  </p:clrMapOvr>
  <mc:AlternateContent xmlns:mc="http://schemas.openxmlformats.org/markup-compatibility/2006">
    <mc:Choice xmlns:p14="http://schemas.microsoft.com/office/powerpoint/2010/main" Requires="p14">
      <p:transition spd="slow" p14:dur="2000" advTm="2392"/>
    </mc:Choice>
    <mc:Fallback>
      <p:transition spd="slow" advTm="23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
        <p:nvSpPr>
          <p:cNvPr id="5" name="Rectangle 4">
            <a:extLst>
              <a:ext uri="{FF2B5EF4-FFF2-40B4-BE49-F238E27FC236}">
                <a16:creationId xmlns:a16="http://schemas.microsoft.com/office/drawing/2014/main" id="{CB8292C9-3A10-4A48-8BC3-09026DBCF710}"/>
              </a:ext>
            </a:extLst>
          </p:cNvPr>
          <p:cNvSpPr/>
          <p:nvPr/>
        </p:nvSpPr>
        <p:spPr>
          <a:xfrm>
            <a:off x="5410200" y="881744"/>
            <a:ext cx="6562725" cy="5433332"/>
          </a:xfrm>
          <a:prstGeom prst="rect">
            <a:avLst/>
          </a:prstGeom>
          <a:solidFill>
            <a:schemeClr val="accent4">
              <a:lumMod val="40000"/>
              <a:lumOff val="60000"/>
              <a:alpha val="7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 up of a logo&#10;&#10;Description automatically generated">
            <a:extLst>
              <a:ext uri="{FF2B5EF4-FFF2-40B4-BE49-F238E27FC236}">
                <a16:creationId xmlns:a16="http://schemas.microsoft.com/office/drawing/2014/main" id="{E9F3EC25-B2E6-6941-AA64-0D537A1A69FB}"/>
              </a:ext>
            </a:extLst>
          </p:cNvPr>
          <p:cNvPicPr>
            <a:picLocks noChangeAspect="1"/>
          </p:cNvPicPr>
          <p:nvPr/>
        </p:nvPicPr>
        <p:blipFill>
          <a:blip r:embed="rId3"/>
          <a:stretch>
            <a:fillRect/>
          </a:stretch>
        </p:blipFill>
        <p:spPr>
          <a:xfrm>
            <a:off x="5481651" y="923484"/>
            <a:ext cx="6419821" cy="5349851"/>
          </a:xfrm>
          <a:prstGeom prst="rect">
            <a:avLst/>
          </a:prstGeom>
        </p:spPr>
      </p:pic>
    </p:spTree>
    <p:extLst>
      <p:ext uri="{BB962C8B-B14F-4D97-AF65-F5344CB8AC3E}">
        <p14:creationId xmlns:p14="http://schemas.microsoft.com/office/powerpoint/2010/main" val="124733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r>
              <a:rPr lang="en-US" dirty="0" err="1">
                <a:latin typeface="Helvetica Light" panose="020B0403020202020204" pitchFamily="34" charset="0"/>
              </a:rPr>
              <a:t>pyLDAvis</a:t>
            </a:r>
            <a:r>
              <a:rPr lang="en-US" dirty="0">
                <a:latin typeface="Helvetica Light" panose="020B0403020202020204" pitchFamily="34" charset="0"/>
              </a:rPr>
              <a:t> For Full Corpus</a:t>
            </a:r>
          </a:p>
        </p:txBody>
      </p:sp>
      <p:pic>
        <p:nvPicPr>
          <p:cNvPr id="5" name="Content Placeholder 4" descr="A screenshot of a cell phone&#10;&#10;Description automatically generated">
            <a:extLst>
              <a:ext uri="{FF2B5EF4-FFF2-40B4-BE49-F238E27FC236}">
                <a16:creationId xmlns:a16="http://schemas.microsoft.com/office/drawing/2014/main" id="{E3C65FB3-B00E-404D-916E-2965E78767AA}"/>
              </a:ext>
            </a:extLst>
          </p:cNvPr>
          <p:cNvPicPr>
            <a:picLocks noGrp="1" noChangeAspect="1"/>
          </p:cNvPicPr>
          <p:nvPr>
            <p:ph idx="1"/>
          </p:nvPr>
        </p:nvPicPr>
        <p:blipFill>
          <a:blip r:embed="rId3"/>
          <a:stretch>
            <a:fillRect/>
          </a:stretch>
        </p:blipFill>
        <p:spPr>
          <a:xfrm>
            <a:off x="6705600" y="1690688"/>
            <a:ext cx="3441670" cy="4351338"/>
          </a:xfrm>
        </p:spPr>
      </p:pic>
      <p:pic>
        <p:nvPicPr>
          <p:cNvPr id="7" name="Picture 6" descr="A close up of a logo&#10;&#10;Description automatically generated">
            <a:hlinkClick r:id="rId4"/>
            <a:extLst>
              <a:ext uri="{FF2B5EF4-FFF2-40B4-BE49-F238E27FC236}">
                <a16:creationId xmlns:a16="http://schemas.microsoft.com/office/drawing/2014/main" id="{2BFBAAC3-9961-7D46-B6D2-67C787691DED}"/>
              </a:ext>
            </a:extLst>
          </p:cNvPr>
          <p:cNvPicPr>
            <a:picLocks noChangeAspect="1"/>
          </p:cNvPicPr>
          <p:nvPr/>
        </p:nvPicPr>
        <p:blipFill>
          <a:blip r:embed="rId5"/>
          <a:stretch>
            <a:fillRect/>
          </a:stretch>
        </p:blipFill>
        <p:spPr>
          <a:xfrm>
            <a:off x="1972072" y="1690688"/>
            <a:ext cx="3526998" cy="4351338"/>
          </a:xfrm>
          <a:prstGeom prst="rect">
            <a:avLst/>
          </a:prstGeom>
        </p:spPr>
      </p:pic>
    </p:spTree>
    <p:extLst>
      <p:ext uri="{BB962C8B-B14F-4D97-AF65-F5344CB8AC3E}">
        <p14:creationId xmlns:p14="http://schemas.microsoft.com/office/powerpoint/2010/main" val="629133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r>
              <a:rPr lang="en-US" dirty="0">
                <a:latin typeface="Helvetica Light" panose="020B0403020202020204" pitchFamily="34" charset="0"/>
              </a:rPr>
              <a:t>Publication Locations</a:t>
            </a:r>
          </a:p>
        </p:txBody>
      </p:sp>
      <p:pic>
        <p:nvPicPr>
          <p:cNvPr id="5" name="Content Placeholder 4" descr="A close up of a map&#10;&#10;Description automatically generated">
            <a:extLst>
              <a:ext uri="{FF2B5EF4-FFF2-40B4-BE49-F238E27FC236}">
                <a16:creationId xmlns:a16="http://schemas.microsoft.com/office/drawing/2014/main" id="{52523BD0-3FD1-2A4C-8AFD-1D819588CBE7}"/>
              </a:ext>
            </a:extLst>
          </p:cNvPr>
          <p:cNvPicPr>
            <a:picLocks noGrp="1" noChangeAspect="1"/>
          </p:cNvPicPr>
          <p:nvPr>
            <p:ph idx="1"/>
          </p:nvPr>
        </p:nvPicPr>
        <p:blipFill>
          <a:blip r:embed="rId3"/>
          <a:stretch>
            <a:fillRect/>
          </a:stretch>
        </p:blipFill>
        <p:spPr>
          <a:xfrm>
            <a:off x="2133600" y="1524000"/>
            <a:ext cx="8283435" cy="4855807"/>
          </a:xfrm>
        </p:spPr>
      </p:pic>
    </p:spTree>
    <p:extLst>
      <p:ext uri="{BB962C8B-B14F-4D97-AF65-F5344CB8AC3E}">
        <p14:creationId xmlns:p14="http://schemas.microsoft.com/office/powerpoint/2010/main" val="4184392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endParaRPr lang="en-US" dirty="0">
              <a:latin typeface="Helvetica Light" panose="020B0403020202020204" pitchFamily="34" charset="0"/>
            </a:endParaRP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p:txBody>
          <a:bodyPr/>
          <a:lstStyle/>
          <a:p>
            <a:endParaRPr lang="en-US" dirty="0">
              <a:latin typeface="Helvetica Light" panose="020B0403020202020204" pitchFamily="34" charset="0"/>
            </a:endParaRPr>
          </a:p>
        </p:txBody>
      </p:sp>
    </p:spTree>
    <p:extLst>
      <p:ext uri="{BB962C8B-B14F-4D97-AF65-F5344CB8AC3E}">
        <p14:creationId xmlns:p14="http://schemas.microsoft.com/office/powerpoint/2010/main" val="18213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wspaper&#10;&#10;Description automatically generated">
            <a:extLst>
              <a:ext uri="{FF2B5EF4-FFF2-40B4-BE49-F238E27FC236}">
                <a16:creationId xmlns:a16="http://schemas.microsoft.com/office/drawing/2014/main" id="{18CA7A4B-D4D0-5841-88F2-96E1A4523485}"/>
              </a:ext>
            </a:extLst>
          </p:cNvPr>
          <p:cNvPicPr>
            <a:picLocks noChangeAspect="1"/>
          </p:cNvPicPr>
          <p:nvPr/>
        </p:nvPicPr>
        <p:blipFill>
          <a:blip r:embed="rId3">
            <a:alphaModFix amt="6000"/>
          </a:blip>
          <a:stretch>
            <a:fillRect/>
          </a:stretch>
        </p:blipFill>
        <p:spPr>
          <a:xfrm>
            <a:off x="-15240" y="0"/>
            <a:ext cx="12192000" cy="6858000"/>
          </a:xfrm>
          <a:prstGeom prst="rect">
            <a:avLst/>
          </a:prstGeom>
        </p:spPr>
      </p:pic>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r>
              <a:rPr lang="en-US" dirty="0">
                <a:latin typeface="Helvetica Light" panose="020B0403020202020204" pitchFamily="34" charset="0"/>
              </a:rPr>
              <a:t>Media Culture</a:t>
            </a: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p:txBody>
          <a:bodyPr>
            <a:normAutofit/>
          </a:bodyPr>
          <a:lstStyle/>
          <a:p>
            <a:pPr marL="0" indent="0">
              <a:spcBef>
                <a:spcPts val="1600"/>
              </a:spcBef>
              <a:buNone/>
            </a:pPr>
            <a:r>
              <a:rPr lang="en-US" sz="3200" dirty="0">
                <a:latin typeface="Times New Roman" panose="02020603050405020304" pitchFamily="18" charset="0"/>
                <a:cs typeface="Times New Roman" panose="02020603050405020304" pitchFamily="18" charset="0"/>
              </a:rPr>
              <a:t>‘Whoever controls the media, the images, controls the culture.’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Allen Ginsberg, Author</a:t>
            </a:r>
          </a:p>
          <a:p>
            <a:endParaRPr lang="en-US" dirty="0">
              <a:latin typeface="Helvetica Light" panose="020B0403020202020204" pitchFamily="34" charset="0"/>
            </a:endParaRPr>
          </a:p>
          <a:p>
            <a:pPr marL="0" indent="0" algn="r">
              <a:buNone/>
            </a:pPr>
            <a:r>
              <a:rPr lang="en-US" sz="3000" dirty="0">
                <a:latin typeface="Times New Roman" panose="02020603050405020304" pitchFamily="18" charset="0"/>
                <a:cs typeface="Times New Roman" panose="02020603050405020304" pitchFamily="18" charset="0"/>
              </a:rPr>
              <a:t>‘We live in a media culture and whoever controls and influences and uses the media the best has the power for change.’</a:t>
            </a:r>
          </a:p>
          <a:p>
            <a:pPr marL="0" indent="0">
              <a:buNone/>
            </a:pPr>
            <a:r>
              <a:rPr lang="en-US" sz="1800" i="1" dirty="0">
                <a:latin typeface="Helvetica Light" panose="020B0403020202020204" pitchFamily="34" charset="0"/>
              </a:rPr>
              <a:t>						- Paul Watson, Founder, Sea Shephard</a:t>
            </a:r>
          </a:p>
          <a:p>
            <a:pPr marL="0" indent="0">
              <a:buNone/>
            </a:pPr>
            <a:endParaRPr lang="en-US" dirty="0">
              <a:latin typeface="Helvetica Light" panose="020B0403020202020204" pitchFamily="34" charset="0"/>
            </a:endParaRPr>
          </a:p>
          <a:p>
            <a:pPr marL="0" indent="0">
              <a:buNone/>
            </a:pPr>
            <a:r>
              <a:rPr lang="en-US" sz="4000" dirty="0">
                <a:latin typeface="Times New Roman" panose="02020603050405020304" pitchFamily="18" charset="0"/>
                <a:cs typeface="Times New Roman" panose="02020603050405020304" pitchFamily="18" charset="0"/>
              </a:rPr>
              <a:t>‘The Queen is hiring a social media manager’</a:t>
            </a:r>
          </a:p>
          <a:p>
            <a:pPr marL="3657600" lvl="8" indent="0">
              <a:buNone/>
            </a:pPr>
            <a:r>
              <a:rPr lang="en-US" sz="1200"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-CNN</a:t>
            </a:r>
          </a:p>
          <a:p>
            <a:endParaRPr lang="en-US" dirty="0">
              <a:latin typeface="Helvetica Light" panose="020B0403020202020204" pitchFamily="34" charset="0"/>
            </a:endParaRPr>
          </a:p>
        </p:txBody>
      </p:sp>
    </p:spTree>
    <p:extLst>
      <p:ext uri="{BB962C8B-B14F-4D97-AF65-F5344CB8AC3E}">
        <p14:creationId xmlns:p14="http://schemas.microsoft.com/office/powerpoint/2010/main" val="1809294096"/>
      </p:ext>
    </p:extLst>
  </p:cSld>
  <p:clrMapOvr>
    <a:masterClrMapping/>
  </p:clrMapOvr>
  <mc:AlternateContent xmlns:mc="http://schemas.openxmlformats.org/markup-compatibility/2006">
    <mc:Choice xmlns:p14="http://schemas.microsoft.com/office/powerpoint/2010/main" Requires="p14">
      <p:transition spd="slow" p14:dur="2000" advTm="35235"/>
    </mc:Choice>
    <mc:Fallback>
      <p:transition spd="slow" advTm="352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p:txBody>
          <a:bodyPr/>
          <a:lstStyle/>
          <a:p>
            <a:endParaRPr lang="en-US" dirty="0">
              <a:latin typeface="Helvetica Light" panose="020B0403020202020204" pitchFamily="34" charset="0"/>
            </a:endParaRP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p:txBody>
          <a:bodyPr/>
          <a:lstStyle/>
          <a:p>
            <a:endParaRPr lang="en-US" dirty="0">
              <a:latin typeface="Helvetica Light" panose="020B0403020202020204" pitchFamily="34" charset="0"/>
            </a:endParaRPr>
          </a:p>
        </p:txBody>
      </p:sp>
    </p:spTree>
    <p:extLst>
      <p:ext uri="{BB962C8B-B14F-4D97-AF65-F5344CB8AC3E}">
        <p14:creationId xmlns:p14="http://schemas.microsoft.com/office/powerpoint/2010/main" val="15355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ropeller&#10;&#10;Description automatically generated">
            <a:extLst>
              <a:ext uri="{FF2B5EF4-FFF2-40B4-BE49-F238E27FC236}">
                <a16:creationId xmlns:a16="http://schemas.microsoft.com/office/drawing/2014/main" id="{F10BACDF-57C9-4649-942F-D5355372BE91}"/>
              </a:ext>
            </a:extLst>
          </p:cNvPr>
          <p:cNvPicPr>
            <a:picLocks noChangeAspect="1"/>
          </p:cNvPicPr>
          <p:nvPr/>
        </p:nvPicPr>
        <p:blipFill>
          <a:blip r:embed="rId3">
            <a:alphaModFix amt="4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38200" y="365125"/>
            <a:ext cx="4876800" cy="1325563"/>
          </a:xfrm>
        </p:spPr>
        <p:txBody>
          <a:bodyPr/>
          <a:lstStyle/>
          <a:p>
            <a:r>
              <a:rPr lang="en-US" dirty="0">
                <a:latin typeface="Helvetica Light" panose="020B0403020202020204" pitchFamily="34" charset="0"/>
              </a:rPr>
              <a:t>Goals</a:t>
            </a: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a:xfrm>
            <a:off x="838200" y="1524000"/>
            <a:ext cx="6248400" cy="4351338"/>
          </a:xfrm>
        </p:spPr>
        <p:txBody>
          <a:bodyPr/>
          <a:lstStyle/>
          <a:p>
            <a:r>
              <a:rPr lang="en-US" dirty="0">
                <a:latin typeface="Helvetica Light" panose="020B0403020202020204" pitchFamily="34" charset="0"/>
              </a:rPr>
              <a:t>Accurately Identify Reporting Topics</a:t>
            </a:r>
          </a:p>
          <a:p>
            <a:endParaRPr lang="en-US" dirty="0">
              <a:latin typeface="Helvetica Light" panose="020B0403020202020204" pitchFamily="34" charset="0"/>
            </a:endParaRPr>
          </a:p>
          <a:p>
            <a:endParaRPr lang="en-US" dirty="0">
              <a:latin typeface="Helvetica Light" panose="020B0403020202020204" pitchFamily="34" charset="0"/>
            </a:endParaRPr>
          </a:p>
          <a:p>
            <a:r>
              <a:rPr lang="en-US" dirty="0">
                <a:latin typeface="Helvetica Light" panose="020B0403020202020204" pitchFamily="34" charset="0"/>
              </a:rPr>
              <a:t>Characterize Sentiment</a:t>
            </a:r>
          </a:p>
          <a:p>
            <a:endParaRPr lang="en-US" dirty="0">
              <a:latin typeface="Helvetica Light" panose="020B0403020202020204" pitchFamily="34" charset="0"/>
            </a:endParaRPr>
          </a:p>
          <a:p>
            <a:endParaRPr lang="en-US" dirty="0">
              <a:latin typeface="Helvetica Light" panose="020B0403020202020204" pitchFamily="34" charset="0"/>
            </a:endParaRPr>
          </a:p>
          <a:p>
            <a:r>
              <a:rPr lang="en-US" dirty="0">
                <a:latin typeface="Helvetica Light" panose="020B0403020202020204" pitchFamily="34" charset="0"/>
              </a:rPr>
              <a:t>Track Changes Over Time</a:t>
            </a:r>
          </a:p>
        </p:txBody>
      </p:sp>
    </p:spTree>
    <p:extLst>
      <p:ext uri="{BB962C8B-B14F-4D97-AF65-F5344CB8AC3E}">
        <p14:creationId xmlns:p14="http://schemas.microsoft.com/office/powerpoint/2010/main" val="752278857"/>
      </p:ext>
    </p:extLst>
  </p:cSld>
  <p:clrMapOvr>
    <a:masterClrMapping/>
  </p:clrMapOvr>
  <mc:AlternateContent xmlns:mc="http://schemas.openxmlformats.org/markup-compatibility/2006">
    <mc:Choice xmlns:p14="http://schemas.microsoft.com/office/powerpoint/2010/main" Requires="p14">
      <p:transition spd="slow" p14:dur="2000" advTm="12753"/>
    </mc:Choice>
    <mc:Fallback>
      <p:transition spd="slow" advTm="1275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evron 13">
            <a:extLst>
              <a:ext uri="{FF2B5EF4-FFF2-40B4-BE49-F238E27FC236}">
                <a16:creationId xmlns:a16="http://schemas.microsoft.com/office/drawing/2014/main" id="{58D23F70-AFBC-344E-8260-F9104B496033}"/>
              </a:ext>
            </a:extLst>
          </p:cNvPr>
          <p:cNvSpPr/>
          <p:nvPr/>
        </p:nvSpPr>
        <p:spPr>
          <a:xfrm>
            <a:off x="7467600" y="2004395"/>
            <a:ext cx="3303223" cy="142359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F4A640A5-8212-2A4B-9D76-4D4C8FFFFC00}"/>
              </a:ext>
            </a:extLst>
          </p:cNvPr>
          <p:cNvSpPr/>
          <p:nvPr/>
        </p:nvSpPr>
        <p:spPr>
          <a:xfrm>
            <a:off x="4443009" y="1977254"/>
            <a:ext cx="3303223" cy="142359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38200" y="365125"/>
            <a:ext cx="3820098" cy="1325563"/>
          </a:xfrm>
        </p:spPr>
        <p:txBody>
          <a:bodyPr/>
          <a:lstStyle/>
          <a:p>
            <a:r>
              <a:rPr lang="en-US" dirty="0">
                <a:latin typeface="Helvetica Light" panose="020B0403020202020204" pitchFamily="34" charset="0"/>
              </a:rPr>
              <a:t>Methodology</a:t>
            </a:r>
          </a:p>
        </p:txBody>
      </p:sp>
      <p:sp>
        <p:nvSpPr>
          <p:cNvPr id="9" name="Chevron 8">
            <a:extLst>
              <a:ext uri="{FF2B5EF4-FFF2-40B4-BE49-F238E27FC236}">
                <a16:creationId xmlns:a16="http://schemas.microsoft.com/office/drawing/2014/main" id="{79312F20-D40D-4347-839F-8608B48B56EC}"/>
              </a:ext>
            </a:extLst>
          </p:cNvPr>
          <p:cNvSpPr/>
          <p:nvPr/>
        </p:nvSpPr>
        <p:spPr>
          <a:xfrm>
            <a:off x="1355075" y="2004394"/>
            <a:ext cx="3303223" cy="142359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FBDCD97-A537-EE48-8FD9-1BD2B012385D}"/>
              </a:ext>
            </a:extLst>
          </p:cNvPr>
          <p:cNvSpPr txBox="1"/>
          <p:nvPr/>
        </p:nvSpPr>
        <p:spPr>
          <a:xfrm>
            <a:off x="2022969" y="2335191"/>
            <a:ext cx="2057400" cy="762000"/>
          </a:xfrm>
          <a:prstGeom prst="rect">
            <a:avLst/>
          </a:prstGeom>
          <a:noFill/>
        </p:spPr>
        <p:txBody>
          <a:bodyPr wrap="square" rtlCol="0">
            <a:noAutofit/>
          </a:bodyPr>
          <a:lstStyle/>
          <a:p>
            <a:pPr algn="ctr"/>
            <a:r>
              <a:rPr lang="en-US" dirty="0">
                <a:latin typeface="Helvetica Light" panose="020B0403020202020204" pitchFamily="34" charset="0"/>
              </a:rPr>
              <a:t>Scrape, Clean and Store Data</a:t>
            </a:r>
          </a:p>
          <a:p>
            <a:br>
              <a:rPr lang="en-US" b="1" dirty="0">
                <a:latin typeface="Helvetica" pitchFamily="2" charset="0"/>
              </a:rPr>
            </a:br>
            <a:endParaRPr lang="en-US" b="1" dirty="0">
              <a:latin typeface="Helvetica" pitchFamily="2" charset="0"/>
            </a:endParaRPr>
          </a:p>
        </p:txBody>
      </p:sp>
      <p:sp>
        <p:nvSpPr>
          <p:cNvPr id="11" name="TextBox 10">
            <a:extLst>
              <a:ext uri="{FF2B5EF4-FFF2-40B4-BE49-F238E27FC236}">
                <a16:creationId xmlns:a16="http://schemas.microsoft.com/office/drawing/2014/main" id="{49A30C9E-F7EB-9141-818E-3D90B4F218B1}"/>
              </a:ext>
            </a:extLst>
          </p:cNvPr>
          <p:cNvSpPr txBox="1"/>
          <p:nvPr/>
        </p:nvSpPr>
        <p:spPr>
          <a:xfrm>
            <a:off x="5163927" y="2254252"/>
            <a:ext cx="2057400" cy="923877"/>
          </a:xfrm>
          <a:prstGeom prst="rect">
            <a:avLst/>
          </a:prstGeom>
          <a:noFill/>
        </p:spPr>
        <p:txBody>
          <a:bodyPr wrap="square" rtlCol="0">
            <a:noAutofit/>
          </a:bodyPr>
          <a:lstStyle/>
          <a:p>
            <a:pPr algn="ctr"/>
            <a:r>
              <a:rPr lang="en-US" dirty="0">
                <a:latin typeface="Helvetica Light" panose="020B0403020202020204" pitchFamily="34" charset="0"/>
              </a:rPr>
              <a:t>Compare</a:t>
            </a:r>
            <a:br>
              <a:rPr lang="en-US" dirty="0">
                <a:latin typeface="Helvetica Light" panose="020B0403020202020204" pitchFamily="34" charset="0"/>
              </a:rPr>
            </a:br>
            <a:r>
              <a:rPr lang="en-US" dirty="0">
                <a:latin typeface="Helvetica Light" panose="020B0403020202020204" pitchFamily="34" charset="0"/>
              </a:rPr>
              <a:t>Modelling</a:t>
            </a:r>
            <a:br>
              <a:rPr lang="en-US" dirty="0">
                <a:latin typeface="Helvetica Light" panose="020B0403020202020204" pitchFamily="34" charset="0"/>
              </a:rPr>
            </a:br>
            <a:r>
              <a:rPr lang="en-US" dirty="0">
                <a:latin typeface="Helvetica Light" panose="020B0403020202020204" pitchFamily="34" charset="0"/>
              </a:rPr>
              <a:t>Options</a:t>
            </a:r>
          </a:p>
          <a:p>
            <a:br>
              <a:rPr lang="en-US" b="1" dirty="0">
                <a:latin typeface="Helvetica" pitchFamily="2" charset="0"/>
              </a:rPr>
            </a:br>
            <a:endParaRPr lang="en-US" b="1" dirty="0">
              <a:latin typeface="Helvetica" pitchFamily="2" charset="0"/>
            </a:endParaRPr>
          </a:p>
        </p:txBody>
      </p:sp>
      <p:sp>
        <p:nvSpPr>
          <p:cNvPr id="12" name="TextBox 11">
            <a:extLst>
              <a:ext uri="{FF2B5EF4-FFF2-40B4-BE49-F238E27FC236}">
                <a16:creationId xmlns:a16="http://schemas.microsoft.com/office/drawing/2014/main" id="{DEB7C351-A4A3-CB4B-ACD1-6F4B286251F5}"/>
              </a:ext>
            </a:extLst>
          </p:cNvPr>
          <p:cNvSpPr txBox="1"/>
          <p:nvPr/>
        </p:nvSpPr>
        <p:spPr>
          <a:xfrm>
            <a:off x="8082938" y="2257353"/>
            <a:ext cx="2057400" cy="920776"/>
          </a:xfrm>
          <a:prstGeom prst="rect">
            <a:avLst/>
          </a:prstGeom>
          <a:noFill/>
        </p:spPr>
        <p:txBody>
          <a:bodyPr wrap="square" rtlCol="0">
            <a:noAutofit/>
          </a:bodyPr>
          <a:lstStyle/>
          <a:p>
            <a:pPr algn="ctr"/>
            <a:r>
              <a:rPr lang="en-US" dirty="0">
                <a:latin typeface="Helvetica Light" panose="020B0403020202020204" pitchFamily="34" charset="0"/>
              </a:rPr>
              <a:t>Apply Best</a:t>
            </a:r>
            <a:br>
              <a:rPr lang="en-US" dirty="0">
                <a:latin typeface="Helvetica Light" panose="020B0403020202020204" pitchFamily="34" charset="0"/>
              </a:rPr>
            </a:br>
            <a:r>
              <a:rPr lang="en-US" dirty="0">
                <a:latin typeface="Helvetica Light" panose="020B0403020202020204" pitchFamily="34" charset="0"/>
              </a:rPr>
              <a:t>Model to</a:t>
            </a:r>
          </a:p>
          <a:p>
            <a:pPr algn="ctr"/>
            <a:r>
              <a:rPr lang="en-US" dirty="0">
                <a:latin typeface="Helvetica Light" panose="020B0403020202020204" pitchFamily="34" charset="0"/>
              </a:rPr>
              <a:t>Data and Explore</a:t>
            </a:r>
          </a:p>
          <a:p>
            <a:br>
              <a:rPr lang="en-US" b="1" dirty="0">
                <a:latin typeface="Helvetica" pitchFamily="2" charset="0"/>
              </a:rPr>
            </a:br>
            <a:endParaRPr lang="en-US" b="1" dirty="0">
              <a:latin typeface="Helvetica" pitchFamily="2" charset="0"/>
            </a:endParaRPr>
          </a:p>
        </p:txBody>
      </p:sp>
      <p:pic>
        <p:nvPicPr>
          <p:cNvPr id="15" name="Picture 14">
            <a:extLst>
              <a:ext uri="{FF2B5EF4-FFF2-40B4-BE49-F238E27FC236}">
                <a16:creationId xmlns:a16="http://schemas.microsoft.com/office/drawing/2014/main" id="{7AA12033-996B-5349-895B-425111A3C82B}"/>
              </a:ext>
            </a:extLst>
          </p:cNvPr>
          <p:cNvPicPr>
            <a:picLocks noChangeAspect="1"/>
          </p:cNvPicPr>
          <p:nvPr/>
        </p:nvPicPr>
        <p:blipFill>
          <a:blip r:embed="rId3"/>
          <a:stretch>
            <a:fillRect/>
          </a:stretch>
        </p:blipFill>
        <p:spPr>
          <a:xfrm>
            <a:off x="7735492" y="4385462"/>
            <a:ext cx="1218712" cy="1115432"/>
          </a:xfrm>
          <a:prstGeom prst="rect">
            <a:avLst/>
          </a:prstGeom>
        </p:spPr>
      </p:pic>
      <p:pic>
        <p:nvPicPr>
          <p:cNvPr id="19" name="Picture 18" descr="A picture containing drawing, plate&#10;&#10;Description automatically generated">
            <a:extLst>
              <a:ext uri="{FF2B5EF4-FFF2-40B4-BE49-F238E27FC236}">
                <a16:creationId xmlns:a16="http://schemas.microsoft.com/office/drawing/2014/main" id="{90A7DF43-AE37-1247-903E-B521830FFD42}"/>
              </a:ext>
            </a:extLst>
          </p:cNvPr>
          <p:cNvPicPr>
            <a:picLocks noChangeAspect="1"/>
          </p:cNvPicPr>
          <p:nvPr/>
        </p:nvPicPr>
        <p:blipFill>
          <a:blip r:embed="rId4"/>
          <a:stretch>
            <a:fillRect/>
          </a:stretch>
        </p:blipFill>
        <p:spPr>
          <a:xfrm>
            <a:off x="2020763" y="4869648"/>
            <a:ext cx="1474240" cy="45720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B4ADF6C-C029-F040-BCDD-57F6055B6918}"/>
              </a:ext>
            </a:extLst>
          </p:cNvPr>
          <p:cNvPicPr>
            <a:picLocks noChangeAspect="1"/>
          </p:cNvPicPr>
          <p:nvPr/>
        </p:nvPicPr>
        <p:blipFill>
          <a:blip r:embed="rId5"/>
          <a:stretch>
            <a:fillRect/>
          </a:stretch>
        </p:blipFill>
        <p:spPr>
          <a:xfrm>
            <a:off x="8076447" y="5596215"/>
            <a:ext cx="3201795" cy="810054"/>
          </a:xfrm>
          <a:prstGeom prst="rect">
            <a:avLst/>
          </a:prstGeom>
        </p:spPr>
      </p:pic>
      <p:pic>
        <p:nvPicPr>
          <p:cNvPr id="23" name="Picture 22" descr="A close up of a logo&#10;&#10;Description automatically generated">
            <a:extLst>
              <a:ext uri="{FF2B5EF4-FFF2-40B4-BE49-F238E27FC236}">
                <a16:creationId xmlns:a16="http://schemas.microsoft.com/office/drawing/2014/main" id="{2191CE32-254E-6644-A6E0-B1B6E381E066}"/>
              </a:ext>
            </a:extLst>
          </p:cNvPr>
          <p:cNvPicPr>
            <a:picLocks noChangeAspect="1"/>
          </p:cNvPicPr>
          <p:nvPr/>
        </p:nvPicPr>
        <p:blipFill>
          <a:blip r:embed="rId6"/>
          <a:stretch>
            <a:fillRect/>
          </a:stretch>
        </p:blipFill>
        <p:spPr>
          <a:xfrm>
            <a:off x="9340802" y="4446083"/>
            <a:ext cx="1849657" cy="994191"/>
          </a:xfrm>
          <a:prstGeom prst="rect">
            <a:avLst/>
          </a:prstGeom>
        </p:spPr>
      </p:pic>
      <p:pic>
        <p:nvPicPr>
          <p:cNvPr id="27" name="Picture 26" descr="A close up of a sign&#10;&#10;Description automatically generated">
            <a:extLst>
              <a:ext uri="{FF2B5EF4-FFF2-40B4-BE49-F238E27FC236}">
                <a16:creationId xmlns:a16="http://schemas.microsoft.com/office/drawing/2014/main" id="{1464C050-15D2-DD4B-9460-1675ACB486C7}"/>
              </a:ext>
            </a:extLst>
          </p:cNvPr>
          <p:cNvPicPr>
            <a:picLocks noChangeAspect="1"/>
          </p:cNvPicPr>
          <p:nvPr/>
        </p:nvPicPr>
        <p:blipFill>
          <a:blip r:embed="rId7"/>
          <a:stretch>
            <a:fillRect/>
          </a:stretch>
        </p:blipFill>
        <p:spPr>
          <a:xfrm>
            <a:off x="5460390" y="4385462"/>
            <a:ext cx="1700626" cy="998690"/>
          </a:xfrm>
          <a:prstGeom prst="rect">
            <a:avLst/>
          </a:prstGeom>
        </p:spPr>
      </p:pic>
      <p:pic>
        <p:nvPicPr>
          <p:cNvPr id="29" name="Picture 28" descr="A close up of a sign&#10;&#10;Description automatically generated">
            <a:extLst>
              <a:ext uri="{FF2B5EF4-FFF2-40B4-BE49-F238E27FC236}">
                <a16:creationId xmlns:a16="http://schemas.microsoft.com/office/drawing/2014/main" id="{EE8A5A29-CEEF-E04D-992C-C950E0DBD77F}"/>
              </a:ext>
            </a:extLst>
          </p:cNvPr>
          <p:cNvPicPr>
            <a:picLocks noChangeAspect="1"/>
          </p:cNvPicPr>
          <p:nvPr/>
        </p:nvPicPr>
        <p:blipFill>
          <a:blip r:embed="rId8"/>
          <a:stretch>
            <a:fillRect/>
          </a:stretch>
        </p:blipFill>
        <p:spPr>
          <a:xfrm>
            <a:off x="805620" y="5394324"/>
            <a:ext cx="2886006" cy="1129307"/>
          </a:xfrm>
          <a:prstGeom prst="rect">
            <a:avLst/>
          </a:prstGeom>
        </p:spPr>
      </p:pic>
      <p:pic>
        <p:nvPicPr>
          <p:cNvPr id="31" name="Picture 30" descr="A picture containing table, drawing&#10;&#10;Description automatically generated">
            <a:extLst>
              <a:ext uri="{FF2B5EF4-FFF2-40B4-BE49-F238E27FC236}">
                <a16:creationId xmlns:a16="http://schemas.microsoft.com/office/drawing/2014/main" id="{DD7BED4B-BDF5-9A44-96CB-C30B12C61537}"/>
              </a:ext>
            </a:extLst>
          </p:cNvPr>
          <p:cNvPicPr>
            <a:picLocks noChangeAspect="1"/>
          </p:cNvPicPr>
          <p:nvPr/>
        </p:nvPicPr>
        <p:blipFill>
          <a:blip r:embed="rId9"/>
          <a:stretch>
            <a:fillRect/>
          </a:stretch>
        </p:blipFill>
        <p:spPr>
          <a:xfrm>
            <a:off x="3817242" y="4118216"/>
            <a:ext cx="2493461" cy="998690"/>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418FEB1E-0E1D-E943-91F5-AC87DCD5F6A1}"/>
              </a:ext>
            </a:extLst>
          </p:cNvPr>
          <p:cNvPicPr>
            <a:picLocks noChangeAspect="1"/>
          </p:cNvPicPr>
          <p:nvPr/>
        </p:nvPicPr>
        <p:blipFill>
          <a:blip r:embed="rId10"/>
          <a:stretch>
            <a:fillRect/>
          </a:stretch>
        </p:blipFill>
        <p:spPr>
          <a:xfrm>
            <a:off x="4116619" y="5665541"/>
            <a:ext cx="3201795" cy="586872"/>
          </a:xfrm>
          <a:prstGeom prst="rect">
            <a:avLst/>
          </a:prstGeom>
        </p:spPr>
      </p:pic>
      <p:sp>
        <p:nvSpPr>
          <p:cNvPr id="36" name="TextBox 35">
            <a:extLst>
              <a:ext uri="{FF2B5EF4-FFF2-40B4-BE49-F238E27FC236}">
                <a16:creationId xmlns:a16="http://schemas.microsoft.com/office/drawing/2014/main" id="{927DEE92-3BDB-D349-8A0A-F28279C0C52E}"/>
              </a:ext>
            </a:extLst>
          </p:cNvPr>
          <p:cNvSpPr txBox="1"/>
          <p:nvPr/>
        </p:nvSpPr>
        <p:spPr>
          <a:xfrm>
            <a:off x="403286" y="4684752"/>
            <a:ext cx="1413369"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pyLDAvi</a:t>
            </a:r>
            <a:r>
              <a:rPr lang="en-US" dirty="0" err="1"/>
              <a:t>s</a:t>
            </a:r>
            <a:endParaRPr lang="en-US" dirty="0"/>
          </a:p>
        </p:txBody>
      </p:sp>
      <p:pic>
        <p:nvPicPr>
          <p:cNvPr id="38" name="Picture 37" descr="A picture containing clock, drawing&#10;&#10;Description automatically generated">
            <a:extLst>
              <a:ext uri="{FF2B5EF4-FFF2-40B4-BE49-F238E27FC236}">
                <a16:creationId xmlns:a16="http://schemas.microsoft.com/office/drawing/2014/main" id="{32A423C9-17F7-2E42-A265-4D5B8E452185}"/>
              </a:ext>
            </a:extLst>
          </p:cNvPr>
          <p:cNvPicPr>
            <a:picLocks noChangeAspect="1"/>
          </p:cNvPicPr>
          <p:nvPr/>
        </p:nvPicPr>
        <p:blipFill>
          <a:blip r:embed="rId11"/>
          <a:stretch>
            <a:fillRect/>
          </a:stretch>
        </p:blipFill>
        <p:spPr>
          <a:xfrm>
            <a:off x="8230491" y="3694834"/>
            <a:ext cx="2064648" cy="595307"/>
          </a:xfrm>
          <a:prstGeom prst="rect">
            <a:avLst/>
          </a:prstGeom>
        </p:spPr>
      </p:pic>
      <p:pic>
        <p:nvPicPr>
          <p:cNvPr id="40" name="Picture 39" descr="A picture containing drawing, sign&#10;&#10;Description automatically generated">
            <a:extLst>
              <a:ext uri="{FF2B5EF4-FFF2-40B4-BE49-F238E27FC236}">
                <a16:creationId xmlns:a16="http://schemas.microsoft.com/office/drawing/2014/main" id="{98BE0525-8486-9842-880D-7F29979F0B7C}"/>
              </a:ext>
            </a:extLst>
          </p:cNvPr>
          <p:cNvPicPr>
            <a:picLocks noChangeAspect="1"/>
          </p:cNvPicPr>
          <p:nvPr/>
        </p:nvPicPr>
        <p:blipFill>
          <a:blip r:embed="rId12"/>
          <a:stretch>
            <a:fillRect/>
          </a:stretch>
        </p:blipFill>
        <p:spPr>
          <a:xfrm>
            <a:off x="825305" y="3728162"/>
            <a:ext cx="2368557" cy="799388"/>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4E10E16C-B0A9-8149-B975-8E99BB83B714}"/>
              </a:ext>
            </a:extLst>
          </p:cNvPr>
          <p:cNvPicPr>
            <a:picLocks noChangeAspect="1"/>
          </p:cNvPicPr>
          <p:nvPr/>
        </p:nvPicPr>
        <p:blipFill>
          <a:blip r:embed="rId13"/>
          <a:stretch>
            <a:fillRect/>
          </a:stretch>
        </p:blipFill>
        <p:spPr>
          <a:xfrm>
            <a:off x="11263002" y="3781583"/>
            <a:ext cx="312085" cy="688188"/>
          </a:xfrm>
          <a:prstGeom prst="rect">
            <a:avLst/>
          </a:prstGeom>
        </p:spPr>
      </p:pic>
    </p:spTree>
    <p:extLst>
      <p:ext uri="{BB962C8B-B14F-4D97-AF65-F5344CB8AC3E}">
        <p14:creationId xmlns:p14="http://schemas.microsoft.com/office/powerpoint/2010/main" val="2933398521"/>
      </p:ext>
    </p:extLst>
  </p:cSld>
  <p:clrMapOvr>
    <a:masterClrMapping/>
  </p:clrMapOvr>
  <mc:AlternateContent xmlns:mc="http://schemas.openxmlformats.org/markup-compatibility/2006">
    <mc:Choice xmlns:p14="http://schemas.microsoft.com/office/powerpoint/2010/main" Requires="p14">
      <p:transition spd="slow" p14:dur="2000" advTm="23692"/>
    </mc:Choice>
    <mc:Fallback>
      <p:transition spd="slow" advTm="236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38200" y="365125"/>
            <a:ext cx="4093030" cy="1325563"/>
          </a:xfrm>
        </p:spPr>
        <p:txBody>
          <a:bodyPr/>
          <a:lstStyle/>
          <a:p>
            <a:r>
              <a:rPr lang="en-US" dirty="0">
                <a:latin typeface="Helvetica Light" panose="020B0403020202020204" pitchFamily="34" charset="0"/>
              </a:rPr>
              <a:t>Modelling</a:t>
            </a:r>
          </a:p>
        </p:txBody>
      </p:sp>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a:xfrm>
            <a:off x="1034143" y="1600200"/>
            <a:ext cx="3701143" cy="4351338"/>
          </a:xfrm>
        </p:spPr>
        <p:txBody>
          <a:bodyPr>
            <a:normAutofit/>
          </a:bodyPr>
          <a:lstStyle/>
          <a:p>
            <a:pPr marL="0" indent="0">
              <a:buNone/>
            </a:pPr>
            <a:r>
              <a:rPr lang="en-US" dirty="0">
                <a:latin typeface="Helvetica Light" panose="020B0403020202020204" pitchFamily="34" charset="0"/>
              </a:rPr>
              <a:t>Vectorizers</a:t>
            </a:r>
          </a:p>
          <a:p>
            <a:pPr marL="0" indent="0">
              <a:buNone/>
            </a:pPr>
            <a:endParaRPr lang="en-US" sz="1600" dirty="0">
              <a:latin typeface="Helvetica Light" panose="020B0403020202020204" pitchFamily="34" charset="0"/>
            </a:endParaRPr>
          </a:p>
          <a:p>
            <a:r>
              <a:rPr lang="en-US" dirty="0">
                <a:latin typeface="Helvetica Light" panose="020B0403020202020204" pitchFamily="34" charset="0"/>
              </a:rPr>
              <a:t>Count Vectorizer</a:t>
            </a:r>
          </a:p>
          <a:p>
            <a:endParaRPr lang="en-US" dirty="0">
              <a:latin typeface="Helvetica Light" panose="020B0403020202020204" pitchFamily="34" charset="0"/>
            </a:endParaRPr>
          </a:p>
          <a:p>
            <a:r>
              <a:rPr lang="en-US" dirty="0">
                <a:latin typeface="Helvetica Light" panose="020B0403020202020204" pitchFamily="34" charset="0"/>
              </a:rPr>
              <a:t>TF-IDF</a:t>
            </a:r>
          </a:p>
          <a:p>
            <a:pPr marL="0" indent="0">
              <a:buNone/>
            </a:pPr>
            <a:endParaRPr lang="en-US" dirty="0">
              <a:latin typeface="Helvetica Light" panose="020B0403020202020204" pitchFamily="34" charset="0"/>
            </a:endParaRPr>
          </a:p>
        </p:txBody>
      </p:sp>
      <p:sp>
        <p:nvSpPr>
          <p:cNvPr id="7" name="Content Placeholder 2">
            <a:extLst>
              <a:ext uri="{FF2B5EF4-FFF2-40B4-BE49-F238E27FC236}">
                <a16:creationId xmlns:a16="http://schemas.microsoft.com/office/drawing/2014/main" id="{893976EA-F7BC-5C41-A3E1-1A2F7E03291A}"/>
              </a:ext>
            </a:extLst>
          </p:cNvPr>
          <p:cNvSpPr txBox="1">
            <a:spLocks/>
          </p:cNvSpPr>
          <p:nvPr/>
        </p:nvSpPr>
        <p:spPr>
          <a:xfrm>
            <a:off x="7010400" y="1586345"/>
            <a:ext cx="37011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Helvetica Light" panose="020B0403020202020204" pitchFamily="34" charset="0"/>
              </a:rPr>
              <a:t>Topic Models</a:t>
            </a:r>
          </a:p>
          <a:p>
            <a:pPr marL="0" indent="0">
              <a:buFont typeface="Arial" panose="020B0604020202020204" pitchFamily="34" charset="0"/>
              <a:buNone/>
            </a:pPr>
            <a:endParaRPr lang="en-US" sz="1600" dirty="0">
              <a:latin typeface="Helvetica Light" panose="020B0403020202020204" pitchFamily="34" charset="0"/>
            </a:endParaRPr>
          </a:p>
          <a:p>
            <a:r>
              <a:rPr lang="en-US" dirty="0">
                <a:latin typeface="Helvetica Light" panose="020B0403020202020204" pitchFamily="34" charset="0"/>
              </a:rPr>
              <a:t>LDA</a:t>
            </a:r>
          </a:p>
          <a:p>
            <a:endParaRPr lang="en-US" dirty="0">
              <a:latin typeface="Helvetica Light" panose="020B0403020202020204" pitchFamily="34" charset="0"/>
            </a:endParaRPr>
          </a:p>
          <a:p>
            <a:r>
              <a:rPr lang="en-US" dirty="0">
                <a:latin typeface="Helvetica Light" panose="020B0403020202020204" pitchFamily="34" charset="0"/>
              </a:rPr>
              <a:t>Truncated SVD</a:t>
            </a:r>
          </a:p>
          <a:p>
            <a:endParaRPr lang="en-US" dirty="0">
              <a:latin typeface="Helvetica Light" panose="020B0403020202020204" pitchFamily="34" charset="0"/>
            </a:endParaRPr>
          </a:p>
          <a:p>
            <a:r>
              <a:rPr lang="en-US" dirty="0">
                <a:latin typeface="Helvetica Light" panose="020B0403020202020204" pitchFamily="34" charset="0"/>
              </a:rPr>
              <a:t>PCA - </a:t>
            </a:r>
            <a:r>
              <a:rPr lang="en-US" dirty="0" err="1">
                <a:latin typeface="Helvetica Light" panose="020B0403020202020204" pitchFamily="34" charset="0"/>
              </a:rPr>
              <a:t>Kmeans</a:t>
            </a:r>
            <a:endParaRPr lang="en-US" dirty="0">
              <a:latin typeface="Helvetica Light" panose="020B0403020202020204" pitchFamily="34" charset="0"/>
            </a:endParaRPr>
          </a:p>
        </p:txBody>
      </p:sp>
    </p:spTree>
    <p:extLst>
      <p:ext uri="{BB962C8B-B14F-4D97-AF65-F5344CB8AC3E}">
        <p14:creationId xmlns:p14="http://schemas.microsoft.com/office/powerpoint/2010/main" val="1509282105"/>
      </p:ext>
    </p:extLst>
  </p:cSld>
  <p:clrMapOvr>
    <a:masterClrMapping/>
  </p:clrMapOvr>
  <mc:AlternateContent xmlns:mc="http://schemas.openxmlformats.org/markup-compatibility/2006">
    <mc:Choice xmlns:p14="http://schemas.microsoft.com/office/powerpoint/2010/main" Requires="p14">
      <p:transition spd="slow" p14:dur="2000" advTm="28853"/>
    </mc:Choice>
    <mc:Fallback>
      <p:transition spd="slow" advTm="2885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648E0-7C8D-CE4F-8D54-9C69AB5D2692}"/>
              </a:ext>
            </a:extLst>
          </p:cNvPr>
          <p:cNvSpPr>
            <a:spLocks noGrp="1"/>
          </p:cNvSpPr>
          <p:nvPr>
            <p:ph idx="1"/>
          </p:nvPr>
        </p:nvSpPr>
        <p:spPr>
          <a:xfrm>
            <a:off x="589698" y="642257"/>
            <a:ext cx="4392385" cy="5672818"/>
          </a:xfrm>
        </p:spPr>
        <p:txBody>
          <a:bodyPr>
            <a:normAutofit/>
          </a:bodyPr>
          <a:lstStyle/>
          <a:p>
            <a:pPr marL="0" indent="0">
              <a:buNone/>
            </a:pPr>
            <a:r>
              <a:rPr lang="en-US" sz="3600" dirty="0">
                <a:latin typeface="Helvetica Light" panose="020B0403020202020204" pitchFamily="34" charset="0"/>
              </a:rPr>
              <a:t>Topics</a:t>
            </a:r>
          </a:p>
          <a:p>
            <a:pPr marL="0" indent="0">
              <a:buNone/>
            </a:pPr>
            <a:r>
              <a:rPr lang="en-US" dirty="0">
                <a:latin typeface="Helvetica Light" panose="020B0403020202020204" pitchFamily="34" charset="0"/>
              </a:rPr>
              <a:t>1: Bloomberg Debate </a:t>
            </a:r>
          </a:p>
          <a:p>
            <a:pPr marL="0" indent="0">
              <a:buNone/>
            </a:pPr>
            <a:r>
              <a:rPr lang="en-US" dirty="0">
                <a:latin typeface="Helvetica Light" panose="020B0403020202020204" pitchFamily="34" charset="0"/>
              </a:rPr>
              <a:t>2: Voter Poll </a:t>
            </a:r>
          </a:p>
          <a:p>
            <a:pPr marL="0" indent="0">
              <a:buNone/>
            </a:pPr>
            <a:r>
              <a:rPr lang="en-US" dirty="0">
                <a:latin typeface="Helvetica Light" panose="020B0403020202020204" pitchFamily="34" charset="0"/>
              </a:rPr>
              <a:t>3: Iowa Caucus Result </a:t>
            </a:r>
          </a:p>
          <a:p>
            <a:pPr marL="0" indent="0">
              <a:buNone/>
            </a:pPr>
            <a:r>
              <a:rPr lang="en-US" dirty="0">
                <a:latin typeface="Helvetica Light" panose="020B0403020202020204" pitchFamily="34" charset="0"/>
              </a:rPr>
              <a:t>4: Iowa Buttigieg </a:t>
            </a:r>
          </a:p>
          <a:p>
            <a:pPr marL="0" indent="0">
              <a:buNone/>
            </a:pPr>
            <a:r>
              <a:rPr lang="en-US" dirty="0">
                <a:latin typeface="Helvetica Light" panose="020B0403020202020204" pitchFamily="34" charset="0"/>
              </a:rPr>
              <a:t>5: Buttigieg Klobuchar </a:t>
            </a:r>
          </a:p>
          <a:p>
            <a:pPr marL="0" indent="0">
              <a:buNone/>
            </a:pPr>
            <a:r>
              <a:rPr lang="en-US" dirty="0">
                <a:latin typeface="Helvetica Light" panose="020B0403020202020204" pitchFamily="34" charset="0"/>
              </a:rPr>
              <a:t>6: Sanders Biden </a:t>
            </a:r>
          </a:p>
          <a:p>
            <a:pPr marL="0" indent="0">
              <a:buNone/>
            </a:pPr>
            <a:r>
              <a:rPr lang="en-US" dirty="0">
                <a:latin typeface="Helvetica Light" panose="020B0403020202020204" pitchFamily="34" charset="0"/>
              </a:rPr>
              <a:t>7: Bloomberg Trump </a:t>
            </a:r>
          </a:p>
          <a:p>
            <a:pPr marL="0" indent="0">
              <a:buNone/>
            </a:pPr>
            <a:r>
              <a:rPr lang="en-US" dirty="0">
                <a:latin typeface="Helvetica Light" panose="020B0403020202020204" pitchFamily="34" charset="0"/>
              </a:rPr>
              <a:t>8: Warren Woman</a:t>
            </a:r>
          </a:p>
        </p:txBody>
      </p:sp>
      <p:sp>
        <p:nvSpPr>
          <p:cNvPr id="8" name="Rectangle 7">
            <a:extLst>
              <a:ext uri="{FF2B5EF4-FFF2-40B4-BE49-F238E27FC236}">
                <a16:creationId xmlns:a16="http://schemas.microsoft.com/office/drawing/2014/main" id="{6C5C6CF8-A290-1548-9DB1-9866B321DC39}"/>
              </a:ext>
            </a:extLst>
          </p:cNvPr>
          <p:cNvSpPr/>
          <p:nvPr/>
        </p:nvSpPr>
        <p:spPr>
          <a:xfrm>
            <a:off x="5410200" y="1157288"/>
            <a:ext cx="6562725" cy="5157787"/>
          </a:xfrm>
          <a:prstGeom prst="rect">
            <a:avLst/>
          </a:prstGeom>
          <a:solidFill>
            <a:schemeClr val="accent4">
              <a:lumMod val="20000"/>
              <a:lumOff val="80000"/>
              <a:alpha val="5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building, device&#10;&#10;Description automatically generated">
            <a:extLst>
              <a:ext uri="{FF2B5EF4-FFF2-40B4-BE49-F238E27FC236}">
                <a16:creationId xmlns:a16="http://schemas.microsoft.com/office/drawing/2014/main" id="{FA7A55D1-AE70-B944-9E71-60341782EE5D}"/>
              </a:ext>
            </a:extLst>
          </p:cNvPr>
          <p:cNvPicPr>
            <a:picLocks noChangeAspect="1"/>
          </p:cNvPicPr>
          <p:nvPr/>
        </p:nvPicPr>
        <p:blipFill>
          <a:blip r:embed="rId3"/>
          <a:stretch>
            <a:fillRect/>
          </a:stretch>
        </p:blipFill>
        <p:spPr>
          <a:xfrm>
            <a:off x="5124789" y="1239383"/>
            <a:ext cx="7736681" cy="5157787"/>
          </a:xfrm>
          <a:prstGeom prst="rect">
            <a:avLst/>
          </a:prstGeom>
        </p:spPr>
      </p:pic>
    </p:spTree>
    <p:extLst>
      <p:ext uri="{BB962C8B-B14F-4D97-AF65-F5344CB8AC3E}">
        <p14:creationId xmlns:p14="http://schemas.microsoft.com/office/powerpoint/2010/main" val="2000649179"/>
      </p:ext>
    </p:extLst>
  </p:cSld>
  <p:clrMapOvr>
    <a:masterClrMapping/>
  </p:clrMapOvr>
  <mc:AlternateContent xmlns:mc="http://schemas.openxmlformats.org/markup-compatibility/2006">
    <mc:Choice xmlns:p14="http://schemas.microsoft.com/office/powerpoint/2010/main" Requires="p14">
      <p:transition spd="slow" p14:dur="2000" advTm="26872"/>
    </mc:Choice>
    <mc:Fallback>
      <p:transition spd="slow" advTm="268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26FEFE-58B5-6845-B6D3-7BDCCCD9F644}"/>
              </a:ext>
            </a:extLst>
          </p:cNvPr>
          <p:cNvSpPr txBox="1">
            <a:spLocks/>
          </p:cNvSpPr>
          <p:nvPr/>
        </p:nvSpPr>
        <p:spPr>
          <a:xfrm>
            <a:off x="529862" y="620712"/>
            <a:ext cx="4651587" cy="5803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a:t>
            </a:r>
          </a:p>
          <a:p>
            <a:pPr marL="0" indent="0">
              <a:buFont typeface="Arial" panose="020B0604020202020204" pitchFamily="34" charset="0"/>
              <a:buNone/>
            </a:pPr>
            <a:r>
              <a:rPr lang="en-US" dirty="0">
                <a:latin typeface="Helvetica Light" panose="020B0403020202020204" pitchFamily="34" charset="0"/>
              </a:rPr>
              <a:t>1: Bloomberg Debate </a:t>
            </a:r>
          </a:p>
          <a:p>
            <a:pPr marL="0" indent="0">
              <a:buFont typeface="Arial" panose="020B0604020202020204" pitchFamily="34" charset="0"/>
              <a:buNone/>
            </a:pPr>
            <a:r>
              <a:rPr lang="en-US" dirty="0">
                <a:latin typeface="Helvetica Light" panose="020B0403020202020204" pitchFamily="34" charset="0"/>
              </a:rPr>
              <a:t>2: Voter Poll </a:t>
            </a:r>
          </a:p>
          <a:p>
            <a:pPr marL="0" indent="0">
              <a:buFont typeface="Arial" panose="020B0604020202020204" pitchFamily="34" charset="0"/>
              <a:buNone/>
            </a:pPr>
            <a:r>
              <a:rPr lang="en-US" dirty="0">
                <a:latin typeface="Helvetica Light" panose="020B0403020202020204" pitchFamily="34" charset="0"/>
              </a:rPr>
              <a:t>3: Iowa Caucus Result </a:t>
            </a:r>
          </a:p>
          <a:p>
            <a:pPr marL="0" indent="0">
              <a:buFont typeface="Arial" panose="020B0604020202020204" pitchFamily="34" charset="0"/>
              <a:buNone/>
            </a:pPr>
            <a:r>
              <a:rPr lang="en-US" dirty="0">
                <a:latin typeface="Helvetica Light" panose="020B0403020202020204" pitchFamily="34" charset="0"/>
              </a:rPr>
              <a:t>4: Iowa Buttigieg </a:t>
            </a:r>
          </a:p>
          <a:p>
            <a:pPr marL="0" indent="0">
              <a:buFont typeface="Arial" panose="020B0604020202020204" pitchFamily="34" charset="0"/>
              <a:buNone/>
            </a:pPr>
            <a:r>
              <a:rPr lang="en-US" dirty="0">
                <a:latin typeface="Helvetica Light" panose="020B0403020202020204" pitchFamily="34" charset="0"/>
              </a:rPr>
              <a:t>5: Buttigieg Klobuchar </a:t>
            </a:r>
          </a:p>
          <a:p>
            <a:pPr marL="0" indent="0">
              <a:buFont typeface="Arial" panose="020B0604020202020204" pitchFamily="34" charset="0"/>
              <a:buNone/>
            </a:pPr>
            <a:r>
              <a:rPr lang="en-US" dirty="0">
                <a:latin typeface="Helvetica Light" panose="020B0403020202020204" pitchFamily="34" charset="0"/>
              </a:rPr>
              <a:t>6: Sanders Biden </a:t>
            </a:r>
          </a:p>
          <a:p>
            <a:pPr marL="0" indent="0">
              <a:buFont typeface="Arial" panose="020B0604020202020204" pitchFamily="34" charset="0"/>
              <a:buNone/>
            </a:pPr>
            <a:r>
              <a:rPr lang="en-US" dirty="0">
                <a:latin typeface="Helvetica Light" panose="020B0403020202020204" pitchFamily="34" charset="0"/>
              </a:rPr>
              <a:t>7: Bloomberg Trump </a:t>
            </a:r>
          </a:p>
          <a:p>
            <a:pPr marL="0" indent="0">
              <a:buFont typeface="Arial" panose="020B0604020202020204" pitchFamily="34" charset="0"/>
              <a:buNone/>
            </a:pPr>
            <a:r>
              <a:rPr lang="en-US" dirty="0">
                <a:latin typeface="Helvetica Light" panose="020B0403020202020204" pitchFamily="34" charset="0"/>
              </a:rPr>
              <a:t>8: Warren Woman</a:t>
            </a:r>
          </a:p>
        </p:txBody>
      </p:sp>
      <p:sp>
        <p:nvSpPr>
          <p:cNvPr id="7" name="Rectangle 6">
            <a:extLst>
              <a:ext uri="{FF2B5EF4-FFF2-40B4-BE49-F238E27FC236}">
                <a16:creationId xmlns:a16="http://schemas.microsoft.com/office/drawing/2014/main" id="{9B9078DF-2662-BF4E-8ABF-6D1D085D1B46}"/>
              </a:ext>
            </a:extLst>
          </p:cNvPr>
          <p:cNvSpPr/>
          <p:nvPr/>
        </p:nvSpPr>
        <p:spPr>
          <a:xfrm>
            <a:off x="5410200" y="1157288"/>
            <a:ext cx="6562725" cy="5157787"/>
          </a:xfrm>
          <a:prstGeom prst="rect">
            <a:avLst/>
          </a:prstGeom>
          <a:solidFill>
            <a:schemeClr val="accent4">
              <a:lumMod val="20000"/>
              <a:lumOff val="80000"/>
              <a:alpha val="5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clock&#10;&#10;Description automatically generated">
            <a:extLst>
              <a:ext uri="{FF2B5EF4-FFF2-40B4-BE49-F238E27FC236}">
                <a16:creationId xmlns:a16="http://schemas.microsoft.com/office/drawing/2014/main" id="{6DFC59BF-507A-A741-8A82-FEDF3579B972}"/>
              </a:ext>
            </a:extLst>
          </p:cNvPr>
          <p:cNvPicPr>
            <a:picLocks noChangeAspect="1"/>
          </p:cNvPicPr>
          <p:nvPr/>
        </p:nvPicPr>
        <p:blipFill>
          <a:blip r:embed="rId3"/>
          <a:stretch>
            <a:fillRect/>
          </a:stretch>
        </p:blipFill>
        <p:spPr>
          <a:xfrm>
            <a:off x="5150969" y="1157288"/>
            <a:ext cx="7620000" cy="5080000"/>
          </a:xfrm>
          <a:prstGeom prst="rect">
            <a:avLst/>
          </a:prstGeom>
        </p:spPr>
      </p:pic>
    </p:spTree>
    <p:extLst>
      <p:ext uri="{BB962C8B-B14F-4D97-AF65-F5344CB8AC3E}">
        <p14:creationId xmlns:p14="http://schemas.microsoft.com/office/powerpoint/2010/main" val="1146783668"/>
      </p:ext>
    </p:extLst>
  </p:cSld>
  <p:clrMapOvr>
    <a:masterClrMapping/>
  </p:clrMapOvr>
  <mc:AlternateContent xmlns:mc="http://schemas.openxmlformats.org/markup-compatibility/2006">
    <mc:Choice xmlns:p14="http://schemas.microsoft.com/office/powerpoint/2010/main" Requires="p14">
      <p:transition spd="slow" p14:dur="2000" advTm="17940"/>
    </mc:Choice>
    <mc:Fallback>
      <p:transition spd="slow" advTm="1794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Tree>
    <p:extLst>
      <p:ext uri="{BB962C8B-B14F-4D97-AF65-F5344CB8AC3E}">
        <p14:creationId xmlns:p14="http://schemas.microsoft.com/office/powerpoint/2010/main" val="3167001151"/>
      </p:ext>
    </p:extLst>
  </p:cSld>
  <p:clrMapOvr>
    <a:masterClrMapping/>
  </p:clrMapOvr>
  <mc:AlternateContent xmlns:mc="http://schemas.openxmlformats.org/markup-compatibility/2006">
    <mc:Choice xmlns:p14="http://schemas.microsoft.com/office/powerpoint/2010/main" Requires="p14">
      <p:transition spd="slow" p14:dur="2000" advTm="23164"/>
    </mc:Choice>
    <mc:Fallback>
      <p:transition spd="slow" advTm="231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B147-9363-CC49-88F8-6CAF0133E08F}"/>
              </a:ext>
            </a:extLst>
          </p:cNvPr>
          <p:cNvSpPr>
            <a:spLocks noGrp="1"/>
          </p:cNvSpPr>
          <p:nvPr>
            <p:ph type="title"/>
          </p:nvPr>
        </p:nvSpPr>
        <p:spPr>
          <a:xfrm>
            <a:off x="80541" y="8733"/>
            <a:ext cx="10515600" cy="1325563"/>
          </a:xfrm>
        </p:spPr>
        <p:txBody>
          <a:bodyPr/>
          <a:lstStyle/>
          <a:p>
            <a:r>
              <a:rPr lang="en-US" dirty="0">
                <a:latin typeface="Helvetica Light" panose="020B0403020202020204" pitchFamily="34" charset="0"/>
              </a:rPr>
              <a:t>Time Study</a:t>
            </a:r>
          </a:p>
        </p:txBody>
      </p:sp>
      <p:sp>
        <p:nvSpPr>
          <p:cNvPr id="4" name="Content Placeholder 2">
            <a:extLst>
              <a:ext uri="{FF2B5EF4-FFF2-40B4-BE49-F238E27FC236}">
                <a16:creationId xmlns:a16="http://schemas.microsoft.com/office/drawing/2014/main" id="{3C51E396-61D1-954D-935F-FDEA0E769266}"/>
              </a:ext>
            </a:extLst>
          </p:cNvPr>
          <p:cNvSpPr txBox="1">
            <a:spLocks/>
          </p:cNvSpPr>
          <p:nvPr/>
        </p:nvSpPr>
        <p:spPr>
          <a:xfrm>
            <a:off x="219075" y="1157288"/>
            <a:ext cx="5047406" cy="4861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Helvetica Light" panose="020B0403020202020204" pitchFamily="34" charset="0"/>
              </a:rPr>
              <a:t>Topics for Feb 2 Week</a:t>
            </a:r>
          </a:p>
          <a:p>
            <a:pPr marL="457200" lvl="1" indent="0">
              <a:buNone/>
            </a:pPr>
            <a:r>
              <a:rPr lang="en-US" sz="2800" dirty="0">
                <a:latin typeface="Helvetica Light" panose="020B0403020202020204" pitchFamily="34" charset="0"/>
              </a:rPr>
              <a:t>1: Trump Sanders Debate </a:t>
            </a:r>
          </a:p>
          <a:p>
            <a:pPr marL="457200" lvl="1" indent="0">
              <a:buNone/>
            </a:pPr>
            <a:r>
              <a:rPr lang="en-US" sz="2800" dirty="0">
                <a:latin typeface="Helvetica Light" panose="020B0403020202020204" pitchFamily="34" charset="0"/>
              </a:rPr>
              <a:t>2: Steyer Poll </a:t>
            </a:r>
          </a:p>
          <a:p>
            <a:pPr marL="457200" lvl="1" indent="0">
              <a:buNone/>
            </a:pPr>
            <a:r>
              <a:rPr lang="en-US" sz="2800" dirty="0">
                <a:latin typeface="Helvetica Light" panose="020B0403020202020204" pitchFamily="34" charset="0"/>
              </a:rPr>
              <a:t>3: People Just Right</a:t>
            </a:r>
          </a:p>
          <a:p>
            <a:pPr marL="457200" lvl="1" indent="0">
              <a:buNone/>
            </a:pPr>
            <a:r>
              <a:rPr lang="en-US" sz="2800" dirty="0">
                <a:latin typeface="Helvetica Light" panose="020B0403020202020204" pitchFamily="34" charset="0"/>
              </a:rPr>
              <a:t>4: Iowa Event</a:t>
            </a:r>
          </a:p>
          <a:p>
            <a:pPr marL="457200" lvl="1" indent="0">
              <a:buNone/>
            </a:pPr>
            <a:r>
              <a:rPr lang="en-US" sz="2800" dirty="0">
                <a:latin typeface="Helvetica Light" panose="020B0403020202020204" pitchFamily="34" charset="0"/>
              </a:rPr>
              <a:t>5: Biden Hampshire</a:t>
            </a:r>
          </a:p>
          <a:p>
            <a:pPr marL="457200" lvl="1" indent="0">
              <a:buNone/>
            </a:pPr>
            <a:r>
              <a:rPr lang="en-US" sz="2800" dirty="0">
                <a:latin typeface="Helvetica Light" panose="020B0403020202020204" pitchFamily="34" charset="0"/>
              </a:rPr>
              <a:t>6: Bloomberg Primary</a:t>
            </a:r>
          </a:p>
          <a:p>
            <a:pPr marL="457200" lvl="1" indent="0">
              <a:buNone/>
            </a:pPr>
            <a:r>
              <a:rPr lang="en-US" sz="2800" dirty="0">
                <a:latin typeface="Helvetica Light" panose="020B0403020202020204" pitchFamily="34" charset="0"/>
              </a:rPr>
              <a:t>7: Iowa Caucus Result</a:t>
            </a:r>
          </a:p>
          <a:p>
            <a:pPr marL="457200" lvl="1" indent="0">
              <a:buNone/>
            </a:pPr>
            <a:r>
              <a:rPr lang="en-US" sz="2800" dirty="0">
                <a:latin typeface="Helvetica Light" panose="020B0403020202020204" pitchFamily="34" charset="0"/>
              </a:rPr>
              <a:t>8: Buttigieg Warren</a:t>
            </a:r>
          </a:p>
        </p:txBody>
      </p:sp>
      <p:sp>
        <p:nvSpPr>
          <p:cNvPr id="5" name="Rectangle 4">
            <a:extLst>
              <a:ext uri="{FF2B5EF4-FFF2-40B4-BE49-F238E27FC236}">
                <a16:creationId xmlns:a16="http://schemas.microsoft.com/office/drawing/2014/main" id="{CB8292C9-3A10-4A48-8BC3-09026DBCF710}"/>
              </a:ext>
            </a:extLst>
          </p:cNvPr>
          <p:cNvSpPr/>
          <p:nvPr/>
        </p:nvSpPr>
        <p:spPr>
          <a:xfrm>
            <a:off x="5410200" y="881744"/>
            <a:ext cx="6562725" cy="5433332"/>
          </a:xfrm>
          <a:prstGeom prst="rect">
            <a:avLst/>
          </a:prstGeom>
          <a:solidFill>
            <a:schemeClr val="accent4">
              <a:lumMod val="40000"/>
              <a:lumOff val="60000"/>
              <a:alpha val="7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building, window&#10;&#10;Description automatically generated">
            <a:extLst>
              <a:ext uri="{FF2B5EF4-FFF2-40B4-BE49-F238E27FC236}">
                <a16:creationId xmlns:a16="http://schemas.microsoft.com/office/drawing/2014/main" id="{3A137104-099F-8540-B3B6-3F6DA2350DE7}"/>
              </a:ext>
            </a:extLst>
          </p:cNvPr>
          <p:cNvPicPr>
            <a:picLocks noChangeAspect="1"/>
          </p:cNvPicPr>
          <p:nvPr/>
        </p:nvPicPr>
        <p:blipFill>
          <a:blip r:embed="rId3"/>
          <a:stretch>
            <a:fillRect/>
          </a:stretch>
        </p:blipFill>
        <p:spPr>
          <a:xfrm>
            <a:off x="5374535" y="951361"/>
            <a:ext cx="6352916" cy="5294097"/>
          </a:xfrm>
          <a:prstGeom prst="rect">
            <a:avLst/>
          </a:prstGeom>
        </p:spPr>
      </p:pic>
    </p:spTree>
    <p:extLst>
      <p:ext uri="{BB962C8B-B14F-4D97-AF65-F5344CB8AC3E}">
        <p14:creationId xmlns:p14="http://schemas.microsoft.com/office/powerpoint/2010/main" val="4020360735"/>
      </p:ext>
    </p:extLst>
  </p:cSld>
  <p:clrMapOvr>
    <a:masterClrMapping/>
  </p:clrMapOvr>
  <mc:AlternateContent xmlns:mc="http://schemas.openxmlformats.org/markup-compatibility/2006">
    <mc:Choice xmlns:p14="http://schemas.microsoft.com/office/powerpoint/2010/main" Requires="p14">
      <p:transition spd="slow" p14:dur="2000" advTm="17763"/>
    </mc:Choice>
    <mc:Fallback>
      <p:transition spd="slow" advTm="1776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4377</TotalTime>
  <Words>909</Words>
  <Application>Microsoft Macintosh PowerPoint</Application>
  <PresentationFormat>Widescreen</PresentationFormat>
  <Paragraphs>192</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Helvetica</vt:lpstr>
      <vt:lpstr>Helvetica Light</vt:lpstr>
      <vt:lpstr>Helvetica Oblique</vt:lpstr>
      <vt:lpstr>Times New Roman</vt:lpstr>
      <vt:lpstr>Wingdings</vt:lpstr>
      <vt:lpstr>Office Theme</vt:lpstr>
      <vt:lpstr>PowerPoint Presentation</vt:lpstr>
      <vt:lpstr>Media Culture</vt:lpstr>
      <vt:lpstr>Goals</vt:lpstr>
      <vt:lpstr>Methodology</vt:lpstr>
      <vt:lpstr>Modelling</vt:lpstr>
      <vt:lpstr>PowerPoint Presentation</vt:lpstr>
      <vt:lpstr>PowerPoint Presentation</vt:lpstr>
      <vt:lpstr>Time Study</vt:lpstr>
      <vt:lpstr>Time Study</vt:lpstr>
      <vt:lpstr>Time Study</vt:lpstr>
      <vt:lpstr>Time Study</vt:lpstr>
      <vt:lpstr>Time Study</vt:lpstr>
      <vt:lpstr>Conclusions</vt:lpstr>
      <vt:lpstr>Questions?</vt:lpstr>
      <vt:lpstr>Appendix:</vt:lpstr>
      <vt:lpstr>Time Study</vt:lpstr>
      <vt:lpstr>pyLDAvis For Full Corpus</vt:lpstr>
      <vt:lpstr>Publication Locations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Boals</dc:creator>
  <cp:lastModifiedBy>Michael Boals</cp:lastModifiedBy>
  <cp:revision>49</cp:revision>
  <dcterms:created xsi:type="dcterms:W3CDTF">2020-02-25T05:42:13Z</dcterms:created>
  <dcterms:modified xsi:type="dcterms:W3CDTF">2020-02-28T17:29:25Z</dcterms:modified>
</cp:coreProperties>
</file>